
<file path=[Content_Types].xml><?xml version="1.0" encoding="utf-8"?>
<Types xmlns="http://schemas.openxmlformats.org/package/2006/content-types">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4" r:id="rId4"/>
  </p:sldMasterIdLst>
  <p:notesMasterIdLst>
    <p:notesMasterId r:id="rId26"/>
  </p:notesMasterIdLst>
  <p:handoutMasterIdLst>
    <p:handoutMasterId r:id="rId27"/>
  </p:handoutMasterIdLst>
  <p:sldIdLst>
    <p:sldId id="256" r:id="rId5"/>
    <p:sldId id="283"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83"/>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FB6"/>
    <a:srgbClr val="D24726"/>
    <a:srgbClr val="404040"/>
    <a:srgbClr val="FF9B45"/>
    <a:srgbClr val="DD462F"/>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241" autoAdjust="0"/>
  </p:normalViewPr>
  <p:slideViewPr>
    <p:cSldViewPr snapToGrid="0">
      <p:cViewPr varScale="1">
        <p:scale>
          <a:sx n="86" d="100"/>
          <a:sy n="86" d="100"/>
        </p:scale>
        <p:origin x="498"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11/2/2021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11/2/2021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15875374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01029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1564171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092161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11/2/2021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dirty="0"/>
          </a:p>
        </p:txBody>
      </p:sp>
      <p:sp>
        <p:nvSpPr>
          <p:cNvPr id="10" name="Rectangle 9"/>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1" name="Straight Connector 10"/>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16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
        <p:nvSpPr>
          <p:cNvPr id="10" name="Rectangle 9"/>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62034449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327646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15862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7736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390877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8BEEBAAA-29B5-4AF5-BC5F-7E580C29002D}" type="datetimeFigureOut">
              <a:rPr lang="en-US" smtClean="0"/>
              <a:pPr/>
              <a:t>11/2/2021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1629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BEEBAAA-29B5-4AF5-BC5F-7E580C29002D}" type="datetimeFigureOut">
              <a:rPr lang="en-US" smtClean="0"/>
              <a:pPr/>
              <a:t>11/2/2021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382037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BEEBAAA-29B5-4AF5-BC5F-7E580C29002D}" type="datetimeFigureOut">
              <a:rPr lang="en-US" smtClean="0"/>
              <a:pPr/>
              <a:t>11/2/2021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860EDB8-5305-433F-BE41-D7A86D811DB3}" type="slidenum">
              <a:rPr lang="en-US" smtClean="0"/>
              <a:pPr/>
              <a:t>‹#›</a:t>
            </a:fld>
            <a:endParaRPr lang="en-US" dirty="0"/>
          </a:p>
        </p:txBody>
      </p:sp>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09430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62" r:id="rId13"/>
    <p:sldLayoutId id="2147483663" r:id="rId14"/>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tmp"/></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08" y="3020556"/>
            <a:ext cx="10518648" cy="1240548"/>
          </a:xfrm>
          <a:ln>
            <a:solidFill>
              <a:srgbClr val="F8CFB6"/>
            </a:solidFill>
          </a:ln>
        </p:spPr>
        <p:txBody>
          <a:bodyPr anchor="ctr" anchorCtr="0">
            <a:normAutofit fontScale="90000"/>
          </a:bodyPr>
          <a:lstStyle/>
          <a:p>
            <a:r>
              <a:rPr lang="en-US" sz="4800" dirty="0" err="1">
                <a:solidFill>
                  <a:srgbClr val="FF0000"/>
                </a:solidFill>
              </a:rPr>
              <a:t>Ôn</a:t>
            </a:r>
            <a:r>
              <a:rPr lang="en-US" sz="4800" dirty="0">
                <a:solidFill>
                  <a:srgbClr val="FF0000"/>
                </a:solidFill>
              </a:rPr>
              <a:t> </a:t>
            </a:r>
            <a:r>
              <a:rPr lang="en-US" sz="4800" dirty="0" err="1">
                <a:solidFill>
                  <a:srgbClr val="FF0000"/>
                </a:solidFill>
              </a:rPr>
              <a:t>tập</a:t>
            </a:r>
            <a:r>
              <a:rPr lang="en-US" sz="4800" dirty="0">
                <a:solidFill>
                  <a:srgbClr val="FF0000"/>
                </a:solidFill>
              </a:rPr>
              <a:t> </a:t>
            </a:r>
            <a:r>
              <a:rPr lang="en-US" sz="4800" dirty="0" err="1">
                <a:solidFill>
                  <a:srgbClr val="FF0000"/>
                </a:solidFill>
              </a:rPr>
              <a:t>chủ</a:t>
            </a:r>
            <a:r>
              <a:rPr lang="en-US" sz="4800" dirty="0">
                <a:solidFill>
                  <a:srgbClr val="FF0000"/>
                </a:solidFill>
              </a:rPr>
              <a:t> </a:t>
            </a:r>
            <a:r>
              <a:rPr lang="en-US" sz="4800" dirty="0" err="1">
                <a:solidFill>
                  <a:srgbClr val="FF0000"/>
                </a:solidFill>
              </a:rPr>
              <a:t>đề</a:t>
            </a:r>
            <a:r>
              <a:rPr lang="en-US" sz="4800" dirty="0">
                <a:solidFill>
                  <a:srgbClr val="FF0000"/>
                </a:solidFill>
              </a:rPr>
              <a:t> </a:t>
            </a:r>
            <a:r>
              <a:rPr lang="vi-VN" sz="4800" dirty="0">
                <a:solidFill>
                  <a:srgbClr val="FF0000"/>
                </a:solidFill>
              </a:rPr>
              <a:t>3+4</a:t>
            </a:r>
            <a:r>
              <a:rPr lang="en-US" sz="4800" dirty="0">
                <a:solidFill>
                  <a:schemeClr val="bg1"/>
                </a:solidFill>
              </a:rPr>
              <a:t>to PowerPoint</a:t>
            </a:r>
          </a:p>
        </p:txBody>
      </p:sp>
      <p:sp>
        <p:nvSpPr>
          <p:cNvPr id="3" name="Subtitle 2"/>
          <p:cNvSpPr>
            <a:spLocks noGrp="1"/>
          </p:cNvSpPr>
          <p:nvPr>
            <p:ph type="subTitle" idx="4294967295"/>
          </p:nvPr>
        </p:nvSpPr>
        <p:spPr>
          <a:xfrm>
            <a:off x="1017270" y="4530332"/>
            <a:ext cx="6079236" cy="727468"/>
          </a:xfrm>
        </p:spPr>
        <p:txBody>
          <a:bodyPr>
            <a:noAutofit/>
          </a:bodyPr>
          <a:lstStyle/>
          <a:p>
            <a:pPr marL="0" indent="0">
              <a:buNone/>
            </a:pPr>
            <a:endParaRPr lang="en-US" sz="4000" dirty="0">
              <a:solidFill>
                <a:schemeClr val="bg1"/>
              </a:solidFill>
              <a:latin typeface="+mj-lt"/>
            </a:endParaRPr>
          </a:p>
        </p:txBody>
      </p:sp>
      <p:pic>
        <p:nvPicPr>
          <p:cNvPr id="6" name="Picture 5" descr="Screen Clipping"/>
          <p:cNvPicPr>
            <a:picLocks noChangeAspect="1"/>
          </p:cNvPicPr>
          <p:nvPr/>
        </p:nvPicPr>
        <p:blipFill>
          <a:blip r:embed="rId3">
            <a:extLst>
              <a:ext uri="{BEBA8EAE-BF5A-486C-A8C5-ECC9F3942E4B}">
                <a14:imgProps xmlns:a14="http://schemas.microsoft.com/office/drawing/2010/main">
                  <a14:imgLayer r:embed="rId4">
                    <a14:imgEffect>
                      <a14:backgroundRemoval t="0" b="98696" l="0" r="100000">
                        <a14:foregroundMark x1="14085" y1="47391" x2="0" y2="51739"/>
                        <a14:foregroundMark x1="47418" y1="18261" x2="47418" y2="18261"/>
                        <a14:foregroundMark x1="39437" y1="53043" x2="47887" y2="49130"/>
                        <a14:foregroundMark x1="46479" y1="45217" x2="48826" y2="41304"/>
                        <a14:foregroundMark x1="54460" y1="8261" x2="51174" y2="8261"/>
                        <a14:foregroundMark x1="49765" y1="19130" x2="47887" y2="18261"/>
                        <a14:foregroundMark x1="2817" y1="8261" x2="939" y2="6957"/>
                        <a14:foregroundMark x1="9390" y1="5217" x2="11268" y2="3913"/>
                        <a14:foregroundMark x1="15962" y1="89130" x2="19249" y2="84348"/>
                        <a14:foregroundMark x1="7042" y1="94348" x2="5634" y2="92609"/>
                        <a14:foregroundMark x1="32394" y1="83478" x2="30986" y2="81739"/>
                        <a14:foregroundMark x1="96244" y1="85217" x2="92958" y2="83913"/>
                        <a14:foregroundMark x1="95305" y1="80435" x2="93897" y2="76087"/>
                        <a14:backgroundMark x1="54460" y1="50435" x2="86385" y2="13043"/>
                        <a14:backgroundMark x1="43192" y1="37826" x2="45540" y2="28261"/>
                        <a14:backgroundMark x1="51174" y1="56957" x2="53991" y2="54348"/>
                        <a14:backgroundMark x1="64789" y1="53043" x2="64789" y2="53043"/>
                        <a14:backgroundMark x1="51174" y1="57826" x2="51174" y2="57826"/>
                        <a14:backgroundMark x1="96244" y1="67826" x2="94836" y2="54348"/>
                        <a14:backgroundMark x1="88732" y1="63478" x2="86854" y2="63913"/>
                        <a14:backgroundMark x1="16432" y1="93913" x2="34742" y2="90000"/>
                        <a14:backgroundMark x1="56338" y1="93478" x2="59624" y2="95217"/>
                        <a14:backgroundMark x1="10329" y1="95652" x2="10329" y2="95652"/>
                        <a14:backgroundMark x1="34742" y1="86087" x2="34742" y2="86087"/>
                        <a14:backgroundMark x1="39906" y1="83043" x2="39906" y2="83043"/>
                        <a14:backgroundMark x1="16432" y1="83478" x2="16432" y2="83478"/>
                        <a14:backgroundMark x1="22535" y1="87826" x2="22535" y2="87826"/>
                        <a14:backgroundMark x1="12207" y1="89130" x2="12207" y2="89130"/>
                        <a14:backgroundMark x1="2347" y1="94348" x2="2347" y2="94348"/>
                        <a14:backgroundMark x1="3286" y1="59565" x2="3286" y2="59565"/>
                        <a14:backgroundMark x1="3286" y1="77826" x2="3286" y2="77826"/>
                        <a14:backgroundMark x1="41784" y1="26087" x2="41784" y2="26087"/>
                        <a14:backgroundMark x1="45070" y1="22609" x2="45070" y2="22609"/>
                        <a14:backgroundMark x1="35211" y1="4348" x2="35211" y2="4348"/>
                        <a14:backgroundMark x1="42254" y1="3913" x2="42254" y2="3913"/>
                        <a14:backgroundMark x1="53521" y1="4348" x2="53521" y2="4348"/>
                        <a14:backgroundMark x1="6103" y1="2609" x2="6103" y2="2609"/>
                        <a14:backgroundMark x1="37089" y1="50000" x2="37089" y2="50000"/>
                        <a14:backgroundMark x1="33803" y1="36087" x2="33803" y2="36087"/>
                        <a14:backgroundMark x1="94836" y1="93478" x2="94836" y2="93478"/>
                        <a14:backgroundMark x1="11737" y1="2174" x2="11737" y2="2174"/>
                        <a14:backgroundMark x1="78873" y1="63913" x2="78873" y2="63913"/>
                        <a14:backgroundMark x1="86385" y1="73478" x2="86385" y2="73478"/>
                        <a14:backgroundMark x1="89202" y1="72609" x2="89202" y2="72609"/>
                        <a14:backgroundMark x1="95305" y1="75217" x2="95305" y2="75217"/>
                        <a14:backgroundMark x1="69953" y1="93043" x2="69953" y2="93043"/>
                        <a14:backgroundMark x1="70423" y1="93913" x2="70423" y2="93913"/>
                        <a14:backgroundMark x1="18779" y1="78696" x2="18779" y2="78696"/>
                        <a14:backgroundMark x1="18779" y1="76087" x2="18779" y2="76087"/>
                        <a14:backgroundMark x1="939" y1="60000" x2="939" y2="60000"/>
                        <a14:backgroundMark x1="4695" y1="57826" x2="4695" y2="57826"/>
                        <a14:backgroundMark x1="5164" y1="53478" x2="5164" y2="53478"/>
                        <a14:backgroundMark x1="939" y1="50870" x2="939" y2="50870"/>
                        <a14:backgroundMark x1="939" y1="44783" x2="939" y2="44783"/>
                        <a14:backgroundMark x1="4695" y1="49130" x2="4695" y2="49130"/>
                        <a14:backgroundMark x1="4695" y1="50435" x2="4695" y2="50435"/>
                        <a14:backgroundMark x1="469" y1="53043" x2="469" y2="53043"/>
                        <a14:backgroundMark x1="10329" y1="47391" x2="10329" y2="47391"/>
                        <a14:backgroundMark x1="1408" y1="77391" x2="1408" y2="77391"/>
                        <a14:backgroundMark x1="3756" y1="74783" x2="3756" y2="74783"/>
                        <a14:backgroundMark x1="1408" y1="70000" x2="1408" y2="70000"/>
                        <a14:backgroundMark x1="469" y1="10000" x2="469" y2="10000"/>
                        <a14:backgroundMark x1="2347" y1="11739" x2="2347" y2="11739"/>
                        <a14:backgroundMark x1="4695" y1="13478" x2="4695" y2="13478"/>
                        <a14:backgroundMark x1="12207" y1="6522" x2="12207" y2="6522"/>
                        <a14:backgroundMark x1="45070" y1="10000" x2="45070" y2="10000"/>
                        <a14:backgroundMark x1="34742" y1="53478" x2="34742" y2="53478"/>
                        <a14:backgroundMark x1="44131" y1="45217" x2="44131" y2="45217"/>
                      </a14:backgroundRemoval>
                    </a14:imgEffect>
                  </a14:imgLayer>
                </a14:imgProps>
              </a:ext>
              <a:ext uri="{28A0092B-C50C-407E-A947-70E740481C1C}">
                <a14:useLocalDpi xmlns:a14="http://schemas.microsoft.com/office/drawing/2010/main" val="0"/>
              </a:ext>
            </a:extLst>
          </a:blip>
          <a:stretch>
            <a:fillRect/>
          </a:stretch>
        </p:blipFill>
        <p:spPr>
          <a:xfrm rot="10800000">
            <a:off x="8619891" y="358309"/>
            <a:ext cx="4701660" cy="6141381"/>
          </a:xfrm>
          <a:prstGeom prst="rect">
            <a:avLst/>
          </a:prstGeom>
        </p:spPr>
      </p:pic>
    </p:spTree>
    <p:extLst>
      <p:ext uri="{BB962C8B-B14F-4D97-AF65-F5344CB8AC3E}">
        <p14:creationId xmlns:p14="http://schemas.microsoft.com/office/powerpoint/2010/main" val="24718077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9. </a:t>
            </a:r>
            <a:r>
              <a:rPr lang="en-US" cap="none" dirty="0" err="1">
                <a:solidFill>
                  <a:srgbClr val="FF0000"/>
                </a:solidFill>
                <a:latin typeface="Times New Roman" panose="02020603050405020304" pitchFamily="18" charset="0"/>
                <a:cs typeface="Times New Roman" panose="02020603050405020304" pitchFamily="18" charset="0"/>
              </a:rPr>
              <a:t>Hoạt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động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của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ngành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kinh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tế</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ít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gây</a:t>
            </a:r>
            <a:r>
              <a:rPr lang="en-US" cap="none" dirty="0">
                <a:solidFill>
                  <a:srgbClr val="FF0000"/>
                </a:solidFill>
                <a:latin typeface="Times New Roman" panose="02020603050405020304" pitchFamily="18" charset="0"/>
                <a:cs typeface="Times New Roman" panose="02020603050405020304" pitchFamily="18" charset="0"/>
              </a:rPr>
              <a:t> ô </a:t>
            </a:r>
            <a:r>
              <a:rPr lang="en-US" cap="none" dirty="0" err="1">
                <a:solidFill>
                  <a:srgbClr val="FF0000"/>
                </a:solidFill>
                <a:latin typeface="Times New Roman" panose="02020603050405020304" pitchFamily="18" charset="0"/>
                <a:cs typeface="Times New Roman" panose="02020603050405020304" pitchFamily="18" charset="0"/>
              </a:rPr>
              <a:t>nhiễm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môi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nhất</a:t>
            </a:r>
            <a:r>
              <a:rPr lang="en-US" cap="none" dirty="0">
                <a:solidFill>
                  <a:srgbClr val="FF0000"/>
                </a:solidFill>
                <a:latin typeface="Times New Roman" panose="02020603050405020304" pitchFamily="18" charset="0"/>
                <a:cs typeface="Times New Roman" panose="02020603050405020304" pitchFamily="18" charset="0"/>
              </a:rPr>
              <a:t>?</a:t>
            </a:r>
            <a:r>
              <a:rPr lang="en-US" cap="none" dirty="0">
                <a:latin typeface="Times New Roman" panose="02020603050405020304" pitchFamily="18" charset="0"/>
                <a:cs typeface="Times New Roman" panose="02020603050405020304" pitchFamily="18" charset="0"/>
              </a:rPr>
              <a:t>	</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Sản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mềm</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Sản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09448"/>
            <a:ext cx="5887212" cy="644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Du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190494" y="4712956"/>
            <a:ext cx="5887212" cy="6454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tải</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10" name="Rounded Rectangle 9"/>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A. </a:t>
            </a:r>
            <a:r>
              <a:rPr lang="en-US" sz="2800" dirty="0" err="1">
                <a:solidFill>
                  <a:srgbClr val="0070C0"/>
                </a:solidFill>
                <a:latin typeface="Times New Roman" panose="02020603050405020304" pitchFamily="18" charset="0"/>
                <a:cs typeface="Times New Roman" panose="02020603050405020304" pitchFamily="18" charset="0"/>
              </a:rPr>
              <a:t>Sản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xuất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phần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mềm</a:t>
            </a:r>
            <a:r>
              <a:rPr lang="en-US" sz="2800" dirty="0">
                <a:solidFill>
                  <a:srgbClr val="0070C0"/>
                </a:solidFill>
                <a:latin typeface="Times New Roman" panose="02020603050405020304" pitchFamily="18" charset="0"/>
                <a:cs typeface="Times New Roman" panose="02020603050405020304" pitchFamily="18" charset="0"/>
              </a:rPr>
              <a:t> tin </a:t>
            </a:r>
            <a:r>
              <a:rPr lang="en-US" sz="2800" dirty="0" err="1">
                <a:solidFill>
                  <a:srgbClr val="0070C0"/>
                </a:solidFill>
                <a:latin typeface="Times New Roman" panose="02020603050405020304" pitchFamily="18" charset="0"/>
                <a:cs typeface="Times New Roman" panose="02020603050405020304" pitchFamily="18" charset="0"/>
              </a:rPr>
              <a:t>học</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546123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10. </a:t>
            </a:r>
            <a:r>
              <a:rPr lang="en-US" cap="none" dirty="0" err="1">
                <a:solidFill>
                  <a:srgbClr val="FF0000"/>
                </a:solidFill>
                <a:latin typeface="Times New Roman" panose="02020603050405020304" pitchFamily="18" charset="0"/>
                <a:cs typeface="Times New Roman" panose="02020603050405020304" pitchFamily="18" charset="0"/>
              </a:rPr>
              <a:t>Phương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tiện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giao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sau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 </a:t>
            </a:r>
            <a:r>
              <a:rPr lang="en-US" b="1" cap="none" dirty="0" err="1">
                <a:solidFill>
                  <a:srgbClr val="FF0000"/>
                </a:solidFill>
                <a:latin typeface="Times New Roman" panose="02020603050405020304" pitchFamily="18" charset="0"/>
                <a:cs typeface="Times New Roman" panose="02020603050405020304" pitchFamily="18" charset="0"/>
              </a:rPr>
              <a:t>không</a:t>
            </a:r>
            <a:r>
              <a:rPr lang="en-US" b="1"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gây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hại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môi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a:t>
            </a:r>
            <a:r>
              <a:rPr lang="en-US" cap="none" dirty="0">
                <a:latin typeface="Times New Roman" panose="02020603050405020304" pitchFamily="18" charset="0"/>
                <a:cs typeface="Times New Roman" panose="02020603050405020304" pitchFamily="18" charset="0"/>
              </a:rPr>
              <a:t>	</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a:latin typeface="Times New Roman" panose="02020603050405020304" pitchFamily="18" charset="0"/>
                <a:cs typeface="Times New Roman" panose="02020603050405020304" pitchFamily="18" charset="0"/>
              </a:rPr>
              <a:t>A. Máy bay.</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Ô </a:t>
            </a:r>
            <a:r>
              <a:rPr lang="en-US" sz="2800" dirty="0" err="1">
                <a:latin typeface="Times New Roman" panose="02020603050405020304" pitchFamily="18" charset="0"/>
                <a:cs typeface="Times New Roman" panose="02020603050405020304" pitchFamily="18" charset="0"/>
              </a:rPr>
              <a:t>tô</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47964"/>
            <a:ext cx="5887212" cy="6697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a:latin typeface="Times New Roman" panose="02020603050405020304" pitchFamily="18" charset="0"/>
                <a:cs typeface="Times New Roman" panose="02020603050405020304" pitchFamily="18" charset="0"/>
              </a:rPr>
              <a:t>C. Tàu hoả.</a:t>
            </a:r>
            <a:endParaRPr lang="en-GB" sz="2800" dirty="0">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
        <p:nvSpPr>
          <p:cNvPr id="9" name="Rounded Rectangle 8"/>
          <p:cNvSpPr/>
          <p:nvPr/>
        </p:nvSpPr>
        <p:spPr>
          <a:xfrm>
            <a:off x="3190494" y="4789988"/>
            <a:ext cx="5887212" cy="623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Xe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đạp</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3190494" y="4789988"/>
            <a:ext cx="5887212" cy="623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D. </a:t>
            </a:r>
            <a:r>
              <a:rPr lang="en-US" sz="2800" dirty="0" err="1">
                <a:solidFill>
                  <a:srgbClr val="0070C0"/>
                </a:solidFill>
                <a:latin typeface="Times New Roman" panose="02020603050405020304" pitchFamily="18" charset="0"/>
                <a:cs typeface="Times New Roman" panose="02020603050405020304" pitchFamily="18" charset="0"/>
              </a:rPr>
              <a:t>Xe</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đạp</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470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809356" cy="1623060"/>
          </a:xfrm>
          <a:ln>
            <a:solidFill>
              <a:srgbClr val="F8CFB6"/>
            </a:solidFill>
          </a:ln>
        </p:spPr>
        <p:txBody>
          <a:bodyPr>
            <a:noAutofit/>
          </a:bodyPr>
          <a:lstStyle/>
          <a:p>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11. </a:t>
            </a:r>
            <a:r>
              <a:rPr lang="en-US" cap="none" dirty="0" err="1">
                <a:solidFill>
                  <a:srgbClr val="FF0000"/>
                </a:solidFill>
                <a:latin typeface="Times New Roman" panose="02020603050405020304" pitchFamily="18" charset="0"/>
                <a:cs typeface="Times New Roman" panose="02020603050405020304" pitchFamily="18" charset="0"/>
              </a:rPr>
              <a:t>Biểu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hiện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sau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 </a:t>
            </a:r>
            <a:r>
              <a:rPr lang="en-US" b="1" cap="none" dirty="0" err="1">
                <a:solidFill>
                  <a:srgbClr val="FF0000"/>
                </a:solidFill>
                <a:latin typeface="Times New Roman" panose="02020603050405020304" pitchFamily="18" charset="0"/>
                <a:cs typeface="Times New Roman" panose="02020603050405020304" pitchFamily="18" charset="0"/>
              </a:rPr>
              <a:t>không</a:t>
            </a:r>
            <a:r>
              <a:rPr lang="en-US" b="1"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phải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là</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biểu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hiện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của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sự</a:t>
            </a:r>
            <a:r>
              <a:rPr lang="en-US" cap="none" dirty="0">
                <a:solidFill>
                  <a:srgbClr val="FF0000"/>
                </a:solidFill>
                <a:latin typeface="Times New Roman" panose="02020603050405020304" pitchFamily="18" charset="0"/>
                <a:cs typeface="Times New Roman" panose="02020603050405020304" pitchFamily="18" charset="0"/>
              </a:rPr>
              <a:t> ô </a:t>
            </a:r>
            <a:r>
              <a:rPr lang="en-US" cap="none" dirty="0" err="1">
                <a:solidFill>
                  <a:srgbClr val="FF0000"/>
                </a:solidFill>
                <a:latin typeface="Times New Roman" panose="02020603050405020304" pitchFamily="18" charset="0"/>
                <a:cs typeface="Times New Roman" panose="02020603050405020304" pitchFamily="18" charset="0"/>
              </a:rPr>
              <a:t>nhiễm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môi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2221991" y="2263916"/>
            <a:ext cx="7791069"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mùi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chịu</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2211705" y="3105940"/>
            <a:ext cx="7768590"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Da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nhiễm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bệnh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hấp</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2208848" y="4070661"/>
            <a:ext cx="7774305" cy="656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Mưa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axit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ban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2211705" y="4996508"/>
            <a:ext cx="7768590" cy="7002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9" name="Rounded Rectangle 8"/>
          <p:cNvSpPr/>
          <p:nvPr/>
        </p:nvSpPr>
        <p:spPr>
          <a:xfrm>
            <a:off x="2203704" y="4996508"/>
            <a:ext cx="7768590" cy="7002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rgbClr val="0070C0"/>
                </a:solidFill>
                <a:latin typeface="Times New Roman" panose="02020603050405020304" pitchFamily="18" charset="0"/>
                <a:cs typeface="Times New Roman" panose="02020603050405020304" pitchFamily="18" charset="0"/>
              </a:rPr>
              <a:t>D. </a:t>
            </a:r>
            <a:r>
              <a:rPr lang="en-US" sz="2800" dirty="0" err="1">
                <a:solidFill>
                  <a:srgbClr val="0070C0"/>
                </a:solidFill>
                <a:latin typeface="Times New Roman" panose="02020603050405020304" pitchFamily="18" charset="0"/>
                <a:cs typeface="Times New Roman" panose="02020603050405020304" pitchFamily="18" charset="0"/>
              </a:rPr>
              <a:t>Buổi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sáng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mai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thường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có</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sương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đọng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trên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lá</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356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12. </a:t>
            </a:r>
            <a:r>
              <a:rPr lang="en-US" cap="none" dirty="0" err="1">
                <a:solidFill>
                  <a:srgbClr val="FF0000"/>
                </a:solidFill>
                <a:latin typeface="Times New Roman" panose="02020603050405020304" pitchFamily="18" charset="0"/>
                <a:cs typeface="Times New Roman" panose="02020603050405020304" pitchFamily="18" charset="0"/>
              </a:rPr>
              <a:t>Sử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dụng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năng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lượng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gây</a:t>
            </a:r>
            <a:r>
              <a:rPr lang="en-US" cap="none" dirty="0">
                <a:solidFill>
                  <a:srgbClr val="FF0000"/>
                </a:solidFill>
                <a:latin typeface="Times New Roman" panose="02020603050405020304" pitchFamily="18" charset="0"/>
                <a:cs typeface="Times New Roman" panose="02020603050405020304" pitchFamily="18" charset="0"/>
              </a:rPr>
              <a:t> ô </a:t>
            </a:r>
            <a:r>
              <a:rPr lang="en-US" cap="none" dirty="0" err="1">
                <a:solidFill>
                  <a:srgbClr val="FF0000"/>
                </a:solidFill>
                <a:latin typeface="Times New Roman" panose="02020603050405020304" pitchFamily="18" charset="0"/>
                <a:cs typeface="Times New Roman" panose="02020603050405020304" pitchFamily="18" charset="0"/>
              </a:rPr>
              <a:t>nhiễm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môi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nhiều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nhất</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gió</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a:latin typeface="Times New Roman" panose="02020603050405020304" pitchFamily="18" charset="0"/>
                <a:cs typeface="Times New Roman" panose="02020603050405020304" pitchFamily="18" charset="0"/>
              </a:rPr>
              <a:t>B. Điện mặt trời</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47964"/>
            <a:ext cx="5887212" cy="6697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Nhiệt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
        <p:nvSpPr>
          <p:cNvPr id="9" name="Rounded Rectangle 8"/>
          <p:cNvSpPr/>
          <p:nvPr/>
        </p:nvSpPr>
        <p:spPr>
          <a:xfrm>
            <a:off x="3190494" y="4789988"/>
            <a:ext cx="5887212" cy="623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a:latin typeface="Times New Roman" panose="02020603050405020304" pitchFamily="18" charset="0"/>
                <a:cs typeface="Times New Roman" panose="02020603050405020304" pitchFamily="18" charset="0"/>
              </a:rPr>
              <a:t>D. Thủy điện</a:t>
            </a:r>
            <a:endParaRPr lang="en-GB" sz="2800" dirty="0">
              <a:latin typeface="Times New Roman" panose="02020603050405020304" pitchFamily="18" charset="0"/>
              <a:cs typeface="Times New Roman" panose="02020603050405020304" pitchFamily="18" charset="0"/>
            </a:endParaRPr>
          </a:p>
        </p:txBody>
      </p:sp>
      <p:sp>
        <p:nvSpPr>
          <p:cNvPr id="12" name="Rounded Rectangle 11"/>
          <p:cNvSpPr/>
          <p:nvPr/>
        </p:nvSpPr>
        <p:spPr>
          <a:xfrm>
            <a:off x="3190494" y="3947964"/>
            <a:ext cx="5887212" cy="6697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C. </a:t>
            </a:r>
            <a:r>
              <a:rPr lang="en-US" sz="2800" dirty="0" err="1">
                <a:solidFill>
                  <a:srgbClr val="0070C0"/>
                </a:solidFill>
                <a:latin typeface="Times New Roman" panose="02020603050405020304" pitchFamily="18" charset="0"/>
                <a:cs typeface="Times New Roman" panose="02020603050405020304" pitchFamily="18" charset="0"/>
              </a:rPr>
              <a:t>Nhiệt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điện</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0758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809356" cy="1623060"/>
          </a:xfrm>
          <a:ln>
            <a:solidFill>
              <a:srgbClr val="F8CFB6"/>
            </a:solidFill>
          </a:ln>
        </p:spPr>
        <p:txBody>
          <a:bodyPr>
            <a:noAutofit/>
          </a:bodyPr>
          <a:lstStyle/>
          <a:p>
            <a:pPr algn="just"/>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Câu</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13.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Trong</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thí</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nghiệm</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xác</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định</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thành</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phần</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phần</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trăm</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thể</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tích</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của</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oxygen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trong</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không</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khí</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thể</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tích</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nước</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tràn</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vào</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cốc</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bằng</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với</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thể</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tích</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của</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chất</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khí</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r>
              <a:rPr lang="en-US" altLang="en-US" cap="none"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nào</a:t>
            </a:r>
            <a:r>
              <a:rPr lang="en-US" altLang="en-US" cap="none"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7074418" y="2581157"/>
            <a:ext cx="293864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800" dirty="0">
                <a:solidFill>
                  <a:schemeClr val="bg1"/>
                </a:solidFill>
                <a:latin typeface="Times New Roman" panose="02020603050405020304" pitchFamily="18" charset="0"/>
                <a:ea typeface="Segoe UI" panose="020B0502040204020203" pitchFamily="34" charset="0"/>
                <a:cs typeface="Times New Roman" panose="02020603050405020304" pitchFamily="18" charset="0"/>
              </a:rPr>
              <a:t>A. Oxygen</a:t>
            </a:r>
            <a:endParaRPr lang="en-GB" sz="2800" dirty="0">
              <a:solidFill>
                <a:schemeClr val="bg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7064131" y="3423181"/>
            <a:ext cx="2930163"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79400" eaLnBrk="0" fontAlgn="base" hangingPunct="0">
              <a:spcBef>
                <a:spcPct val="0"/>
              </a:spcBef>
              <a:spcAft>
                <a:spcPct val="0"/>
              </a:spcAft>
              <a:tabLst>
                <a:tab pos="2751138" algn="l"/>
              </a:tabLst>
            </a:pPr>
            <a:r>
              <a:rPr lang="en-US" altLang="en-US" sz="2800" dirty="0">
                <a:solidFill>
                  <a:schemeClr val="bg1"/>
                </a:solidFill>
                <a:latin typeface="Times New Roman" panose="02020603050405020304" pitchFamily="18" charset="0"/>
                <a:ea typeface="Segoe UI" panose="020B0502040204020203" pitchFamily="34" charset="0"/>
                <a:cs typeface="Times New Roman" panose="02020603050405020304" pitchFamily="18" charset="0"/>
              </a:rPr>
              <a:t>B. Nitrogen.</a:t>
            </a:r>
            <a:endParaRPr lang="en-GB" altLang="en-US" sz="2800" dirty="0">
              <a:solidFill>
                <a:schemeClr val="bg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7061274" y="4387902"/>
            <a:ext cx="2932319" cy="656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800">
                <a:solidFill>
                  <a:schemeClr val="bg1"/>
                </a:solidFill>
                <a:latin typeface="Times New Roman" panose="02020603050405020304" pitchFamily="18" charset="0"/>
                <a:ea typeface="Segoe UI" panose="020B0502040204020203" pitchFamily="34" charset="0"/>
                <a:cs typeface="Times New Roman" panose="02020603050405020304" pitchFamily="18" charset="0"/>
              </a:rPr>
              <a:t>C. Hơi nước.</a:t>
            </a:r>
            <a:endParaRPr lang="en-GB" sz="2800" dirty="0">
              <a:solidFill>
                <a:schemeClr val="bg1"/>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7064131" y="5313749"/>
            <a:ext cx="2930163" cy="7002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79400" eaLnBrk="0" fontAlgn="base" hangingPunct="0">
              <a:spcBef>
                <a:spcPct val="0"/>
              </a:spcBef>
              <a:spcAft>
                <a:spcPct val="0"/>
              </a:spcAft>
              <a:tabLst>
                <a:tab pos="2751138" algn="l"/>
              </a:tabLst>
            </a:pPr>
            <a:r>
              <a:rPr lang="en-US" altLang="en-US" sz="2800" dirty="0">
                <a:solidFill>
                  <a:schemeClr val="bg1"/>
                </a:solidFill>
                <a:latin typeface="Times New Roman" panose="02020603050405020304" pitchFamily="18" charset="0"/>
                <a:ea typeface="Segoe UI" panose="020B0502040204020203" pitchFamily="34" charset="0"/>
                <a:cs typeface="Times New Roman" panose="02020603050405020304" pitchFamily="18" charset="0"/>
              </a:rPr>
              <a:t>D. Hydrogen.</a:t>
            </a:r>
            <a:r>
              <a:rPr lang="en-US" altLang="en-US" sz="2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800" dirty="0">
              <a:solidFill>
                <a:schemeClr val="bg1"/>
              </a:solidFill>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 name="Picture 9"/>
          <p:cNvPicPr/>
          <p:nvPr/>
        </p:nvPicPr>
        <p:blipFill rotWithShape="1">
          <a:blip r:embed="rId4" cstate="print">
            <a:extLst>
              <a:ext uri="{28A0092B-C50C-407E-A947-70E740481C1C}">
                <a14:useLocalDpi xmlns:a14="http://schemas.microsoft.com/office/drawing/2010/main" val="0"/>
              </a:ext>
            </a:extLst>
          </a:blip>
          <a:srcRect l="28052"/>
          <a:stretch/>
        </p:blipFill>
        <p:spPr bwMode="auto">
          <a:xfrm>
            <a:off x="2203703" y="2503327"/>
            <a:ext cx="4402369" cy="3739712"/>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11" name="Rectangle 3"/>
          <p:cNvSpPr>
            <a:spLocks noChangeArrowheads="1"/>
          </p:cNvSpPr>
          <p:nvPr/>
        </p:nvSpPr>
        <p:spPr bwMode="auto">
          <a:xfrm>
            <a:off x="419877" y="843691"/>
            <a:ext cx="1664187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79400" eaLnBrk="0" fontAlgn="base" hangingPunct="0">
              <a:spcBef>
                <a:spcPct val="0"/>
              </a:spcBef>
              <a:spcAft>
                <a:spcPct val="0"/>
              </a:spcAft>
              <a:tabLst>
                <a:tab pos="2751138" algn="l"/>
              </a:tabLst>
              <a:defRPr>
                <a:solidFill>
                  <a:schemeClr val="tx1"/>
                </a:solidFill>
                <a:latin typeface="Arial" panose="020B0604020202020204" pitchFamily="34" charset="0"/>
              </a:defRPr>
            </a:lvl1pPr>
            <a:lvl2pPr eaLnBrk="0" fontAlgn="base" hangingPunct="0">
              <a:spcBef>
                <a:spcPct val="0"/>
              </a:spcBef>
              <a:spcAft>
                <a:spcPct val="0"/>
              </a:spcAft>
              <a:tabLst>
                <a:tab pos="2751138" algn="l"/>
              </a:tabLst>
              <a:defRPr>
                <a:solidFill>
                  <a:schemeClr val="tx1"/>
                </a:solidFill>
                <a:latin typeface="Arial" panose="020B0604020202020204" pitchFamily="34" charset="0"/>
              </a:defRPr>
            </a:lvl2pPr>
            <a:lvl3pPr eaLnBrk="0" fontAlgn="base" hangingPunct="0">
              <a:spcBef>
                <a:spcPct val="0"/>
              </a:spcBef>
              <a:spcAft>
                <a:spcPct val="0"/>
              </a:spcAft>
              <a:tabLst>
                <a:tab pos="2751138" algn="l"/>
              </a:tabLst>
              <a:defRPr>
                <a:solidFill>
                  <a:schemeClr val="tx1"/>
                </a:solidFill>
                <a:latin typeface="Arial" panose="020B0604020202020204" pitchFamily="34" charset="0"/>
              </a:defRPr>
            </a:lvl3pPr>
            <a:lvl4pPr eaLnBrk="0" fontAlgn="base" hangingPunct="0">
              <a:spcBef>
                <a:spcPct val="0"/>
              </a:spcBef>
              <a:spcAft>
                <a:spcPct val="0"/>
              </a:spcAft>
              <a:tabLst>
                <a:tab pos="2751138" algn="l"/>
              </a:tabLst>
              <a:defRPr>
                <a:solidFill>
                  <a:schemeClr val="tx1"/>
                </a:solidFill>
                <a:latin typeface="Arial" panose="020B0604020202020204" pitchFamily="34" charset="0"/>
              </a:defRPr>
            </a:lvl4pPr>
            <a:lvl5pPr eaLnBrk="0" fontAlgn="base" hangingPunct="0">
              <a:spcBef>
                <a:spcPct val="0"/>
              </a:spcBef>
              <a:spcAft>
                <a:spcPct val="0"/>
              </a:spcAft>
              <a:tabLst>
                <a:tab pos="2751138" algn="l"/>
              </a:tabLst>
              <a:defRPr>
                <a:solidFill>
                  <a:schemeClr val="tx1"/>
                </a:solidFill>
                <a:latin typeface="Arial" panose="020B0604020202020204" pitchFamily="34" charset="0"/>
              </a:defRPr>
            </a:lvl5pPr>
            <a:lvl6pPr eaLnBrk="0" fontAlgn="base" hangingPunct="0">
              <a:spcBef>
                <a:spcPct val="0"/>
              </a:spcBef>
              <a:spcAft>
                <a:spcPct val="0"/>
              </a:spcAft>
              <a:tabLst>
                <a:tab pos="2751138" algn="l"/>
              </a:tabLst>
              <a:defRPr>
                <a:solidFill>
                  <a:schemeClr val="tx1"/>
                </a:solidFill>
                <a:latin typeface="Arial" panose="020B0604020202020204" pitchFamily="34" charset="0"/>
              </a:defRPr>
            </a:lvl6pPr>
            <a:lvl7pPr eaLnBrk="0" fontAlgn="base" hangingPunct="0">
              <a:spcBef>
                <a:spcPct val="0"/>
              </a:spcBef>
              <a:spcAft>
                <a:spcPct val="0"/>
              </a:spcAft>
              <a:tabLst>
                <a:tab pos="2751138" algn="l"/>
              </a:tabLst>
              <a:defRPr>
                <a:solidFill>
                  <a:schemeClr val="tx1"/>
                </a:solidFill>
                <a:latin typeface="Arial" panose="020B0604020202020204" pitchFamily="34" charset="0"/>
              </a:defRPr>
            </a:lvl7pPr>
            <a:lvl8pPr eaLnBrk="0" fontAlgn="base" hangingPunct="0">
              <a:spcBef>
                <a:spcPct val="0"/>
              </a:spcBef>
              <a:spcAft>
                <a:spcPct val="0"/>
              </a:spcAft>
              <a:tabLst>
                <a:tab pos="2751138" algn="l"/>
              </a:tabLst>
              <a:defRPr>
                <a:solidFill>
                  <a:schemeClr val="tx1"/>
                </a:solidFill>
                <a:latin typeface="Arial" panose="020B0604020202020204" pitchFamily="34" charset="0"/>
              </a:defRPr>
            </a:lvl8pPr>
            <a:lvl9pPr eaLnBrk="0" fontAlgn="base" hangingPunct="0">
              <a:spcBef>
                <a:spcPct val="0"/>
              </a:spcBef>
              <a:spcAft>
                <a:spcPct val="0"/>
              </a:spcAft>
              <a:tabLst>
                <a:tab pos="2751138" algn="l"/>
              </a:tabLst>
              <a:defRPr>
                <a:solidFill>
                  <a:schemeClr val="tx1"/>
                </a:solidFill>
                <a:latin typeface="Arial" panose="020B0604020202020204" pitchFamily="34" charset="0"/>
              </a:defRPr>
            </a:lvl9pPr>
          </a:lstStyle>
          <a:p>
            <a:pPr marL="0" marR="0" lvl="0" indent="254000" algn="l" defTabSz="914400" rtl="0" eaLnBrk="0" fontAlgn="base" latinLnBrk="0" hangingPunct="0">
              <a:lnSpc>
                <a:spcPct val="100000"/>
              </a:lnSpc>
              <a:spcBef>
                <a:spcPct val="0"/>
              </a:spcBef>
              <a:spcAft>
                <a:spcPct val="0"/>
              </a:spcAft>
              <a:buClrTx/>
              <a:buSzTx/>
              <a:buFontTx/>
              <a:buNone/>
              <a:tabLst>
                <a:tab pos="2751138" algn="l"/>
              </a:tabLst>
            </a:pPr>
            <a:endParaRPr kumimoji="0" lang="en-GB"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tab pos="2751138" algn="l"/>
              </a:tabLst>
            </a:pPr>
            <a:r>
              <a:rPr kumimoji="0" lang="en-US" altLang="en-US" sz="2800" b="0" i="0" u="none" strike="noStrike" cap="none" normalizeH="0" baseline="0" dirty="0">
                <a:ln>
                  <a:noFill/>
                </a:ln>
                <a:solidFill>
                  <a:schemeClr val="tx1"/>
                </a:solidFill>
                <a:effectLst/>
                <a:latin typeface="Times New Roman" panose="02020603050405020304" pitchFamily="18" charset="0"/>
                <a:ea typeface="Segoe UI" panose="020B0502040204020203" pitchFamily="34" charset="0"/>
                <a:cs typeface="Times New Roman" panose="02020603050405020304" pitchFamily="18" charset="0"/>
              </a:rPr>
              <a:t>		</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Rounded Rectangle 11"/>
          <p:cNvSpPr/>
          <p:nvPr/>
        </p:nvSpPr>
        <p:spPr>
          <a:xfrm>
            <a:off x="7074418" y="2581157"/>
            <a:ext cx="293864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800" dirty="0">
                <a:solidFill>
                  <a:srgbClr val="0070C0"/>
                </a:solidFill>
                <a:latin typeface="Times New Roman" panose="02020603050405020304" pitchFamily="18" charset="0"/>
                <a:ea typeface="Segoe UI" panose="020B0502040204020203" pitchFamily="34" charset="0"/>
                <a:cs typeface="Times New Roman" panose="02020603050405020304" pitchFamily="18" charset="0"/>
              </a:rPr>
              <a:t>A. Oxygen</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3741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14.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hợp</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sau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cần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dùng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bình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thở</a:t>
            </a:r>
            <a:r>
              <a:rPr lang="en-US" cap="none" dirty="0">
                <a:solidFill>
                  <a:srgbClr val="FF0000"/>
                </a:solidFill>
                <a:latin typeface="Times New Roman" panose="02020603050405020304" pitchFamily="18" charset="0"/>
                <a:cs typeface="Times New Roman" panose="02020603050405020304" pitchFamily="18" charset="0"/>
              </a:rPr>
              <a:t> oxygen:</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Bệnh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đỏ</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Bệnh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bong </a:t>
            </a:r>
            <a:r>
              <a:rPr lang="en-US" sz="2800" dirty="0" err="1">
                <a:latin typeface="Times New Roman" panose="02020603050405020304" pitchFamily="18" charset="0"/>
                <a:cs typeface="Times New Roman" panose="02020603050405020304" pitchFamily="18" charset="0"/>
              </a:rPr>
              <a:t>gân</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47964"/>
            <a:ext cx="5887212" cy="9806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oxygen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
        <p:nvSpPr>
          <p:cNvPr id="9" name="Rounded Rectangle 8"/>
          <p:cNvSpPr/>
          <p:nvPr/>
        </p:nvSpPr>
        <p:spPr>
          <a:xfrm>
            <a:off x="3190494" y="5101660"/>
            <a:ext cx="5887212" cy="979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endParaRPr lang="en-GB" sz="2800"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3190494" y="5101660"/>
            <a:ext cx="5887212" cy="979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D. </a:t>
            </a:r>
            <a:r>
              <a:rPr lang="en-US" sz="2800" dirty="0" err="1">
                <a:solidFill>
                  <a:srgbClr val="0070C0"/>
                </a:solidFill>
                <a:latin typeface="Times New Roman" panose="02020603050405020304" pitchFamily="18" charset="0"/>
                <a:cs typeface="Times New Roman" panose="02020603050405020304" pitchFamily="18" charset="0"/>
              </a:rPr>
              <a:t>Công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nhân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làm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việc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trong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môi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trường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thiếu</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khí</a:t>
            </a:r>
            <a:r>
              <a:rPr lang="en-US" sz="2800" dirty="0">
                <a:solidFill>
                  <a:srgbClr val="0070C0"/>
                </a:solidFill>
                <a:latin typeface="Times New Roman" panose="02020603050405020304" pitchFamily="18" charset="0"/>
                <a:cs typeface="Times New Roman" panose="02020603050405020304" pitchFamily="18" charset="0"/>
              </a:rPr>
              <a:t> </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089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809356"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15. </a:t>
            </a:r>
            <a:r>
              <a:rPr lang="en-US" cap="none" dirty="0" err="1">
                <a:solidFill>
                  <a:srgbClr val="FF0000"/>
                </a:solidFill>
                <a:latin typeface="Times New Roman" panose="02020603050405020304" pitchFamily="18" charset="0"/>
                <a:cs typeface="Times New Roman" panose="02020603050405020304" pitchFamily="18" charset="0"/>
              </a:rPr>
              <a:t>Nói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Rừng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là</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lá</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phổi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xanh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của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Trái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Đất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vì</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2221991" y="2263916"/>
            <a:ext cx="7791069"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bg1"/>
                </a:solidFill>
                <a:latin typeface="Times New Roman" panose="02020603050405020304" pitchFamily="18" charset="0"/>
                <a:cs typeface="Times New Roman" panose="02020603050405020304" pitchFamily="18" charset="0"/>
              </a:rPr>
              <a:t>A. </a:t>
            </a:r>
            <a:r>
              <a:rPr lang="en-US" sz="2800" dirty="0" err="1">
                <a:solidFill>
                  <a:schemeClr val="bg1"/>
                </a:solidFill>
                <a:latin typeface="Times New Roman" panose="02020603050405020304" pitchFamily="18" charset="0"/>
                <a:cs typeface="Times New Roman" panose="02020603050405020304" pitchFamily="18" charset="0"/>
              </a:rPr>
              <a:t>Rừng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giúp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giữ</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nước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đất</a:t>
            </a:r>
            <a:r>
              <a:rPr lang="en-US" sz="2800" dirty="0">
                <a:solidFill>
                  <a:schemeClr val="bg1"/>
                </a:solidFill>
                <a:latin typeface="Times New Roman" panose="02020603050405020304" pitchFamily="18" charset="0"/>
                <a:cs typeface="Times New Roman" panose="02020603050405020304" pitchFamily="18" charset="0"/>
              </a:rPr>
              <a:t>.</a:t>
            </a:r>
            <a:endParaRPr lang="en-GB" sz="2800" dirty="0">
              <a:solidFill>
                <a:schemeClr val="bg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2211705" y="3133372"/>
            <a:ext cx="7768590"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bão</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2208847" y="4041702"/>
            <a:ext cx="7774305" cy="656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quý</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530352" y="4940940"/>
            <a:ext cx="9449943" cy="14142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hấp</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quang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bớt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carbon dioxide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glucose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oxygen.</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10" name="Rounded Rectangle 9"/>
          <p:cNvSpPr/>
          <p:nvPr/>
        </p:nvSpPr>
        <p:spPr>
          <a:xfrm>
            <a:off x="530351" y="4944046"/>
            <a:ext cx="9449943" cy="14142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rgbClr val="0070C0"/>
                </a:solidFill>
                <a:latin typeface="Times New Roman" panose="02020603050405020304" pitchFamily="18" charset="0"/>
                <a:cs typeface="Times New Roman" panose="02020603050405020304" pitchFamily="18" charset="0"/>
              </a:rPr>
              <a:t>D. </a:t>
            </a:r>
            <a:r>
              <a:rPr lang="en-US" sz="2800" dirty="0" err="1">
                <a:solidFill>
                  <a:srgbClr val="0070C0"/>
                </a:solidFill>
                <a:latin typeface="Times New Roman" panose="02020603050405020304" pitchFamily="18" charset="0"/>
                <a:cs typeface="Times New Roman" panose="02020603050405020304" pitchFamily="18" charset="0"/>
              </a:rPr>
              <a:t>Khi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hô</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hấp</a:t>
            </a:r>
            <a:r>
              <a:rPr lang="en-US" sz="2800" dirty="0">
                <a:solidFill>
                  <a:srgbClr val="0070C0"/>
                </a:solidFill>
                <a:latin typeface="Times New Roman" panose="02020603050405020304" pitchFamily="18" charset="0"/>
                <a:cs typeface="Times New Roman" panose="02020603050405020304" pitchFamily="18" charset="0"/>
              </a:rPr>
              <a:t>” ( </a:t>
            </a:r>
            <a:r>
              <a:rPr lang="en-US" sz="2800" dirty="0" err="1">
                <a:solidFill>
                  <a:srgbClr val="0070C0"/>
                </a:solidFill>
                <a:latin typeface="Times New Roman" panose="02020603050405020304" pitchFamily="18" charset="0"/>
                <a:cs typeface="Times New Roman" panose="02020603050405020304" pitchFamily="18" charset="0"/>
              </a:rPr>
              <a:t>quang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hợp</a:t>
            </a:r>
            <a:r>
              <a:rPr lang="en-US" sz="2800" dirty="0">
                <a:solidFill>
                  <a:srgbClr val="0070C0"/>
                </a:solidFill>
                <a:latin typeface="Times New Roman" panose="02020603050405020304" pitchFamily="18" charset="0"/>
                <a:cs typeface="Times New Roman" panose="02020603050405020304" pitchFamily="18" charset="0"/>
              </a:rPr>
              <a:t> ), </a:t>
            </a:r>
            <a:r>
              <a:rPr lang="en-US" sz="2800" dirty="0" err="1">
                <a:solidFill>
                  <a:srgbClr val="0070C0"/>
                </a:solidFill>
                <a:latin typeface="Times New Roman" panose="02020603050405020304" pitchFamily="18" charset="0"/>
                <a:cs typeface="Times New Roman" panose="02020603050405020304" pitchFamily="18" charset="0"/>
              </a:rPr>
              <a:t>rừng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lấy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bớt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lượng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lớn</a:t>
            </a:r>
            <a:r>
              <a:rPr lang="en-US" sz="2800" dirty="0">
                <a:solidFill>
                  <a:srgbClr val="0070C0"/>
                </a:solidFill>
                <a:latin typeface="Times New Roman" panose="02020603050405020304" pitchFamily="18" charset="0"/>
                <a:cs typeface="Times New Roman" panose="02020603050405020304" pitchFamily="18" charset="0"/>
              </a:rPr>
              <a:t> carbon dioxide </a:t>
            </a:r>
            <a:r>
              <a:rPr lang="en-US" sz="2800" dirty="0" err="1">
                <a:solidFill>
                  <a:srgbClr val="0070C0"/>
                </a:solidFill>
                <a:latin typeface="Times New Roman" panose="02020603050405020304" pitchFamily="18" charset="0"/>
                <a:cs typeface="Times New Roman" panose="02020603050405020304" pitchFamily="18" charset="0"/>
              </a:rPr>
              <a:t>để</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tổng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hợp</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ra</a:t>
            </a:r>
            <a:r>
              <a:rPr lang="en-US" sz="2800" dirty="0">
                <a:solidFill>
                  <a:srgbClr val="0070C0"/>
                </a:solidFill>
                <a:latin typeface="Times New Roman" panose="02020603050405020304" pitchFamily="18" charset="0"/>
                <a:cs typeface="Times New Roman" panose="02020603050405020304" pitchFamily="18" charset="0"/>
              </a:rPr>
              <a:t> glucose </a:t>
            </a:r>
            <a:r>
              <a:rPr lang="en-US" sz="2800" dirty="0" err="1">
                <a:solidFill>
                  <a:srgbClr val="0070C0"/>
                </a:solidFill>
                <a:latin typeface="Times New Roman" panose="02020603050405020304" pitchFamily="18" charset="0"/>
                <a:cs typeface="Times New Roman" panose="02020603050405020304" pitchFamily="18" charset="0"/>
              </a:rPr>
              <a:t>giúp</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cây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phát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triển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đồng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thời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thải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ra</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môi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trường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lượng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lớn</a:t>
            </a:r>
            <a:r>
              <a:rPr lang="en-US" sz="2800" dirty="0">
                <a:solidFill>
                  <a:srgbClr val="0070C0"/>
                </a:solidFill>
                <a:latin typeface="Times New Roman" panose="02020603050405020304" pitchFamily="18" charset="0"/>
                <a:cs typeface="Times New Roman" panose="02020603050405020304" pitchFamily="18" charset="0"/>
              </a:rPr>
              <a:t> oxygen.</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28046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E2DD5-D037-4453-A374-DDA5D4879C86}"/>
              </a:ext>
            </a:extLst>
          </p:cNvPr>
          <p:cNvSpPr>
            <a:spLocks noGrp="1"/>
          </p:cNvSpPr>
          <p:nvPr>
            <p:ph type="title"/>
          </p:nvPr>
        </p:nvSpPr>
        <p:spPr/>
        <p:txBody>
          <a:bodyPr/>
          <a:lstStyle/>
          <a:p>
            <a:r>
              <a:rPr lang="vi-VN" dirty="0">
                <a:solidFill>
                  <a:srgbClr val="002060"/>
                </a:solidFill>
              </a:rPr>
              <a:t>Câu 16</a:t>
            </a:r>
            <a:r>
              <a:rPr lang="vi-VN" dirty="0"/>
              <a:t>:</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Thế</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nào</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là</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vật</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liệu</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a:t>
            </a:r>
            <a:br>
              <a:rPr lang="en-US" sz="2400" u="none" strike="noStrike" spc="0" dirty="0">
                <a:effectLst/>
                <a:latin typeface="Segoe UI" panose="020B0502040204020203" pitchFamily="34" charset="0"/>
                <a:ea typeface="Segoe UI" panose="020B0502040204020203" pitchFamily="34" charset="0"/>
                <a:cs typeface="Segoe UI" panose="020B0502040204020203" pitchFamily="34" charset="0"/>
              </a:rPr>
            </a:br>
            <a:endParaRPr lang="en-US" sz="2400" dirty="0"/>
          </a:p>
        </p:txBody>
      </p:sp>
      <p:sp>
        <p:nvSpPr>
          <p:cNvPr id="4" name="TextBox 3">
            <a:extLst>
              <a:ext uri="{FF2B5EF4-FFF2-40B4-BE49-F238E27FC236}">
                <a16:creationId xmlns:a16="http://schemas.microsoft.com/office/drawing/2014/main" id="{E3C61FFA-00DB-479F-91FF-7F626F3190AF}"/>
              </a:ext>
            </a:extLst>
          </p:cNvPr>
          <p:cNvSpPr txBox="1"/>
          <p:nvPr/>
        </p:nvSpPr>
        <p:spPr>
          <a:xfrm>
            <a:off x="1828800" y="2153875"/>
            <a:ext cx="10069551" cy="3433248"/>
          </a:xfrm>
          <a:prstGeom prst="rect">
            <a:avLst/>
          </a:prstGeom>
          <a:noFill/>
        </p:spPr>
        <p:txBody>
          <a:bodyPr wrap="square">
            <a:spAutoFit/>
          </a:bodyPr>
          <a:lstStyle/>
          <a:p>
            <a:pPr lvl="0" algn="just">
              <a:lnSpc>
                <a:spcPct val="112000"/>
              </a:lnSpc>
              <a:buClr>
                <a:srgbClr val="000000"/>
              </a:buClr>
              <a:buSzPts val="1000"/>
              <a:tabLst>
                <a:tab pos="503555" algn="l"/>
              </a:tabLst>
            </a:pPr>
            <a:r>
              <a:rPr lang="vi-VN"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A.</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Vật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liệu</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là</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một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số</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thức</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ăn</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được</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con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người</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sử</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dụng</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hàng</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ngày</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a:t>
            </a:r>
            <a:endParaRPr lang="en-US" sz="2800" u="none" strike="noStrike" spc="0" dirty="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12000"/>
              </a:lnSpc>
              <a:buClr>
                <a:srgbClr val="000000"/>
              </a:buClr>
              <a:buSzPts val="1000"/>
              <a:tabLst>
                <a:tab pos="503555" algn="l"/>
              </a:tabLst>
            </a:pPr>
            <a:r>
              <a:rPr lang="vi-VN" sz="2800" dirty="0">
                <a:latin typeface="Times New Roman" panose="02020603050405020304" pitchFamily="18" charset="0"/>
                <a:ea typeface="Segoe UI" panose="020B0502040204020203" pitchFamily="34" charset="0"/>
                <a:cs typeface="Segoe UI" panose="020B0502040204020203" pitchFamily="34" charset="0"/>
              </a:rPr>
              <a:t>B.</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Vật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liệu</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là</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một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chất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được</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dùng</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trong</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xây</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dựng</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như</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sắt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cát</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 xi </a:t>
            </a:r>
            <a:r>
              <a:rPr lang="en-US" sz="28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măng</a:t>
            </a:r>
            <a:r>
              <a:rPr lang="en-US" sz="2800" u="none" strike="noStrike" spc="0" dirty="0">
                <a:effectLst/>
                <a:latin typeface="Times New Roman" panose="02020603050405020304" pitchFamily="18" charset="0"/>
                <a:ea typeface="Segoe UI" panose="020B0502040204020203" pitchFamily="34" charset="0"/>
                <a:cs typeface="Segoe UI" panose="020B0502040204020203" pitchFamily="34" charset="0"/>
              </a:rPr>
              <a:t>,...</a:t>
            </a:r>
            <a:endParaRPr lang="vi-VN" sz="2800" dirty="0">
              <a:latin typeface="Segoe UI" panose="020B0502040204020203" pitchFamily="34" charset="0"/>
              <a:ea typeface="Segoe UI" panose="020B0502040204020203" pitchFamily="34" charset="0"/>
              <a:cs typeface="Segoe UI" panose="020B0502040204020203" pitchFamily="34" charset="0"/>
            </a:endParaRPr>
          </a:p>
          <a:p>
            <a:pPr lvl="0" algn="just">
              <a:lnSpc>
                <a:spcPct val="112000"/>
              </a:lnSpc>
              <a:buClr>
                <a:srgbClr val="000000"/>
              </a:buClr>
              <a:buSzPts val="1000"/>
              <a:tabLst>
                <a:tab pos="503555" algn="l"/>
              </a:tabLst>
            </a:pPr>
            <a:r>
              <a:rPr lang="en-US" sz="2800" dirty="0">
                <a:effectLst/>
                <a:latin typeface="Times New Roman" panose="02020603050405020304" pitchFamily="18" charset="0"/>
                <a:ea typeface="Segoe UI" panose="020B0502040204020203" pitchFamily="34" charset="0"/>
              </a:rPr>
              <a:t>C. </a:t>
            </a:r>
            <a:r>
              <a:rPr lang="en-US" sz="2800" dirty="0" err="1">
                <a:effectLst/>
                <a:latin typeface="Times New Roman" panose="02020603050405020304" pitchFamily="18" charset="0"/>
                <a:ea typeface="Segoe UI" panose="020B0502040204020203" pitchFamily="34" charset="0"/>
              </a:rPr>
              <a:t>Vật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liệu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là</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một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chất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hoặc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hỗn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hợp</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một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chất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được</a:t>
            </a:r>
            <a:r>
              <a:rPr lang="en-US" sz="2800" dirty="0">
                <a:effectLst/>
                <a:latin typeface="Times New Roman" panose="02020603050405020304" pitchFamily="18" charset="0"/>
                <a:ea typeface="Segoe UI" panose="020B0502040204020203" pitchFamily="34" charset="0"/>
              </a:rPr>
              <a:t> con </a:t>
            </a:r>
            <a:r>
              <a:rPr lang="en-US" sz="2800" dirty="0" err="1">
                <a:effectLst/>
                <a:latin typeface="Times New Roman" panose="02020603050405020304" pitchFamily="18" charset="0"/>
                <a:ea typeface="Segoe UI" panose="020B0502040204020203" pitchFamily="34" charset="0"/>
              </a:rPr>
              <a:t>người</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sử</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dụng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như</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là</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liệu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đấu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vào</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trong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một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quá</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trình</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sản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xuất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hoặc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chế</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tạo</a:t>
            </a:r>
            <a:r>
              <a:rPr lang="en-US" sz="2800" dirty="0">
                <a:effectLst/>
                <a:latin typeface="Times New Roman" panose="02020603050405020304" pitchFamily="18" charset="0"/>
                <a:ea typeface="Segoe UI" panose="020B0502040204020203" pitchFamily="34" charset="0"/>
              </a:rPr>
              <a:t> ra </a:t>
            </a:r>
            <a:r>
              <a:rPr lang="en-US" sz="2800" dirty="0" err="1">
                <a:effectLst/>
                <a:latin typeface="Times New Roman" panose="02020603050405020304" pitchFamily="18" charset="0"/>
                <a:ea typeface="Segoe UI" panose="020B0502040204020203" pitchFamily="34" charset="0"/>
              </a:rPr>
              <a:t>những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sản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phẩm</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phục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vụ</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cuộc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sống</a:t>
            </a:r>
            <a:r>
              <a:rPr lang="en-US" sz="2800" dirty="0">
                <a:effectLst/>
                <a:latin typeface="Times New Roman" panose="02020603050405020304" pitchFamily="18" charset="0"/>
                <a:ea typeface="Segoe UI" panose="020B0502040204020203" pitchFamily="34" charset="0"/>
              </a:rPr>
              <a:t>.</a:t>
            </a:r>
            <a:endParaRPr lang="vi-VN" sz="2800" dirty="0">
              <a:effectLst/>
              <a:latin typeface="Times New Roman" panose="02020603050405020304" pitchFamily="18" charset="0"/>
              <a:ea typeface="Segoe UI" panose="020B0502040204020203" pitchFamily="34" charset="0"/>
            </a:endParaRPr>
          </a:p>
          <a:p>
            <a:pPr lvl="0" algn="just">
              <a:lnSpc>
                <a:spcPct val="112000"/>
              </a:lnSpc>
              <a:buClr>
                <a:srgbClr val="000000"/>
              </a:buClr>
              <a:buSzPts val="1000"/>
              <a:tabLst>
                <a:tab pos="503555" algn="l"/>
              </a:tabLst>
            </a:pPr>
            <a:r>
              <a:rPr lang="en-US" sz="2800" dirty="0">
                <a:effectLst/>
                <a:latin typeface="Times New Roman" panose="02020603050405020304" pitchFamily="18" charset="0"/>
                <a:ea typeface="Segoe UI" panose="020B0502040204020203" pitchFamily="34" charset="0"/>
              </a:rPr>
              <a:t>D. </a:t>
            </a:r>
            <a:r>
              <a:rPr lang="en-US" sz="2800" dirty="0" err="1">
                <a:effectLst/>
                <a:latin typeface="Times New Roman" panose="02020603050405020304" pitchFamily="18" charset="0"/>
                <a:ea typeface="Segoe UI" panose="020B0502040204020203" pitchFamily="34" charset="0"/>
              </a:rPr>
              <a:t>Vật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liệu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là</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gồm</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nhiều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chất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trộn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lẫn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vào</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nhau</a:t>
            </a:r>
            <a:r>
              <a:rPr lang="en-US" sz="2800" dirty="0">
                <a:effectLst/>
                <a:latin typeface="Times New Roman" panose="02020603050405020304" pitchFamily="18" charset="0"/>
                <a:ea typeface="Segoe UI" panose="020B0502040204020203" pitchFamily="34" charset="0"/>
              </a:rPr>
              <a:t>.</a:t>
            </a:r>
            <a:endParaRPr lang="en-US" sz="2800" dirty="0">
              <a:effectLst/>
              <a:latin typeface="Segoe UI" panose="020B0502040204020203" pitchFamily="34" charset="0"/>
              <a:ea typeface="Segoe UI" panose="020B0502040204020203" pitchFamily="34" charset="0"/>
            </a:endParaRPr>
          </a:p>
        </p:txBody>
      </p:sp>
      <p:sp>
        <p:nvSpPr>
          <p:cNvPr id="5" name="Oval 4">
            <a:extLst>
              <a:ext uri="{FF2B5EF4-FFF2-40B4-BE49-F238E27FC236}">
                <a16:creationId xmlns:a16="http://schemas.microsoft.com/office/drawing/2014/main" id="{B47F65CC-02D6-4842-A06F-DDCDACCC12B1}"/>
              </a:ext>
            </a:extLst>
          </p:cNvPr>
          <p:cNvSpPr/>
          <p:nvPr/>
        </p:nvSpPr>
        <p:spPr>
          <a:xfrm>
            <a:off x="1683834" y="3691054"/>
            <a:ext cx="547302" cy="3568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a:t>C</a:t>
            </a:r>
            <a:endParaRPr lang="en-US" sz="3200" dirty="0"/>
          </a:p>
        </p:txBody>
      </p:sp>
    </p:spTree>
    <p:extLst>
      <p:ext uri="{BB962C8B-B14F-4D97-AF65-F5344CB8AC3E}">
        <p14:creationId xmlns:p14="http://schemas.microsoft.com/office/powerpoint/2010/main" val="82248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A7E5-4F58-4F5B-8FDF-8BF4E7C6642A}"/>
              </a:ext>
            </a:extLst>
          </p:cNvPr>
          <p:cNvSpPr>
            <a:spLocks noGrp="1"/>
          </p:cNvSpPr>
          <p:nvPr>
            <p:ph type="title"/>
          </p:nvPr>
        </p:nvSpPr>
        <p:spPr/>
        <p:txBody>
          <a:bodyPr/>
          <a:lstStyle/>
          <a:p>
            <a:r>
              <a:rPr lang="vi-VN" dirty="0">
                <a:solidFill>
                  <a:srgbClr val="002060"/>
                </a:solidFill>
              </a:rPr>
              <a:t>Câu 17</a:t>
            </a:r>
            <a:r>
              <a:rPr lang="vi-VN" dirty="0"/>
              <a:t>:</a:t>
            </a:r>
            <a:r>
              <a:rPr lang="en-US" dirty="0" err="1"/>
              <a:t>Mô</a:t>
            </a:r>
            <a:r>
              <a:rPr lang="en-US" dirty="0"/>
              <a:t> </a:t>
            </a:r>
            <a:r>
              <a:rPr lang="en-US" dirty="0" err="1"/>
              <a:t>hình</a:t>
            </a:r>
            <a:r>
              <a:rPr lang="en-US" dirty="0"/>
              <a:t> </a:t>
            </a:r>
            <a:r>
              <a:rPr lang="en-US" dirty="0">
                <a:solidFill>
                  <a:srgbClr val="FF0000"/>
                </a:solidFill>
              </a:rPr>
              <a:t>3R</a:t>
            </a:r>
            <a:r>
              <a:rPr lang="en-US" dirty="0"/>
              <a:t> </a:t>
            </a:r>
            <a:r>
              <a:rPr lang="en-US" dirty="0" err="1"/>
              <a:t>có</a:t>
            </a:r>
            <a:r>
              <a:rPr lang="en-US" dirty="0"/>
              <a:t> </a:t>
            </a:r>
            <a:r>
              <a:rPr lang="en-US" dirty="0" err="1"/>
              <a:t>nghĩa</a:t>
            </a:r>
            <a:r>
              <a:rPr lang="en-US" dirty="0"/>
              <a:t> </a:t>
            </a:r>
            <a:r>
              <a:rPr lang="en-US" dirty="0" err="1"/>
              <a:t>là</a:t>
            </a:r>
            <a:r>
              <a:rPr lang="en-US" dirty="0"/>
              <a:t> </a:t>
            </a:r>
            <a:r>
              <a:rPr lang="en-US" dirty="0" err="1"/>
              <a:t>gì</a:t>
            </a:r>
            <a:r>
              <a:rPr lang="en-US" dirty="0"/>
              <a:t>?</a:t>
            </a:r>
            <a:br>
              <a:rPr lang="en-US" dirty="0"/>
            </a:br>
            <a:endParaRPr lang="en-US" dirty="0"/>
          </a:p>
        </p:txBody>
      </p:sp>
      <p:sp>
        <p:nvSpPr>
          <p:cNvPr id="4" name="TextBox 3">
            <a:extLst>
              <a:ext uri="{FF2B5EF4-FFF2-40B4-BE49-F238E27FC236}">
                <a16:creationId xmlns:a16="http://schemas.microsoft.com/office/drawing/2014/main" id="{1818FD3E-3E36-4E02-B71E-169EEAEE19C0}"/>
              </a:ext>
            </a:extLst>
          </p:cNvPr>
          <p:cNvSpPr txBox="1"/>
          <p:nvPr/>
        </p:nvSpPr>
        <p:spPr>
          <a:xfrm>
            <a:off x="1411483" y="2308982"/>
            <a:ext cx="10029668" cy="3767634"/>
          </a:xfrm>
          <a:prstGeom prst="rect">
            <a:avLst/>
          </a:prstGeom>
          <a:noFill/>
        </p:spPr>
        <p:txBody>
          <a:bodyPr wrap="square">
            <a:spAutoFit/>
          </a:bodyPr>
          <a:lstStyle/>
          <a:p>
            <a:pPr lvl="0" algn="just">
              <a:lnSpc>
                <a:spcPct val="112000"/>
              </a:lnSpc>
              <a:buClr>
                <a:srgbClr val="000000"/>
              </a:buClr>
              <a:buSzPts val="1000"/>
              <a:tabLst>
                <a:tab pos="503555" algn="l"/>
              </a:tabLst>
            </a:pPr>
            <a:r>
              <a:rPr lang="vi-VN" sz="3600" dirty="0">
                <a:latin typeface="Segoe UI" panose="020B0502040204020203" pitchFamily="34" charset="0"/>
                <a:ea typeface="Segoe UI" panose="020B0502040204020203" pitchFamily="34" charset="0"/>
                <a:cs typeface="Segoe UI" panose="020B0502040204020203" pitchFamily="34" charset="0"/>
              </a:rPr>
              <a:t>A.</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Sử</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dụng</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vật</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liệu</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có</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hiệu</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quả</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an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toàn</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tiết</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kiệm</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a:t>
            </a:r>
            <a:endParaRPr lang="en-US" sz="3600" u="none" strike="noStrike" spc="0" dirty="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12000"/>
              </a:lnSpc>
              <a:buClr>
                <a:srgbClr val="000000"/>
              </a:buClr>
              <a:buSzPts val="1000"/>
              <a:tabLst>
                <a:tab pos="503555" algn="l"/>
              </a:tabLst>
            </a:pPr>
            <a:r>
              <a:rPr lang="vi-VN"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B.</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Sử</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dụng</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vật</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liệu</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với</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mục</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tiêu</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giảm</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thiểu</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tái</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chế</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tái</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sử</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36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dụng</a:t>
            </a:r>
            <a:r>
              <a:rPr lang="en-US" sz="3600" u="none" strike="noStrike" spc="0" dirty="0">
                <a:effectLst/>
                <a:latin typeface="Times New Roman" panose="02020603050405020304" pitchFamily="18" charset="0"/>
                <a:ea typeface="Segoe UI" panose="020B0502040204020203" pitchFamily="34" charset="0"/>
                <a:cs typeface="Segoe UI" panose="020B0502040204020203" pitchFamily="34" charset="0"/>
              </a:rPr>
              <a:t>.</a:t>
            </a:r>
            <a:endParaRPr lang="vi-VN" sz="3600" dirty="0">
              <a:latin typeface="Segoe UI" panose="020B0502040204020203" pitchFamily="34" charset="0"/>
              <a:ea typeface="Segoe UI" panose="020B0502040204020203" pitchFamily="34" charset="0"/>
              <a:cs typeface="Segoe UI" panose="020B0502040204020203" pitchFamily="34" charset="0"/>
            </a:endParaRPr>
          </a:p>
          <a:p>
            <a:pPr lvl="0" algn="just">
              <a:lnSpc>
                <a:spcPct val="112000"/>
              </a:lnSpc>
              <a:buClr>
                <a:srgbClr val="000000"/>
              </a:buClr>
              <a:buSzPts val="1000"/>
              <a:tabLst>
                <a:tab pos="503555" algn="l"/>
              </a:tabLst>
            </a:pPr>
            <a:r>
              <a:rPr lang="en-US" sz="3600" dirty="0">
                <a:effectLst/>
                <a:latin typeface="Times New Roman" panose="02020603050405020304" pitchFamily="18" charset="0"/>
                <a:ea typeface="Segoe UI" panose="020B0502040204020203" pitchFamily="34" charset="0"/>
              </a:rPr>
              <a:t>C. </a:t>
            </a:r>
            <a:r>
              <a:rPr lang="en-US" sz="3600" dirty="0" err="1">
                <a:effectLst/>
                <a:latin typeface="Times New Roman" panose="02020603050405020304" pitchFamily="18" charset="0"/>
                <a:ea typeface="Segoe UI" panose="020B0502040204020203" pitchFamily="34" charset="0"/>
              </a:rPr>
              <a:t>Sử</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dụng</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các</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vật</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liệu</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ít</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gây</a:t>
            </a:r>
            <a:r>
              <a:rPr lang="en-US" sz="3600" dirty="0">
                <a:effectLst/>
                <a:latin typeface="Times New Roman" panose="02020603050405020304" pitchFamily="18" charset="0"/>
                <a:ea typeface="Segoe UI" panose="020B0502040204020203" pitchFamily="34" charset="0"/>
              </a:rPr>
              <a:t> ô </a:t>
            </a:r>
            <a:r>
              <a:rPr lang="en-US" sz="3600" dirty="0" err="1">
                <a:effectLst/>
                <a:latin typeface="Times New Roman" panose="02020603050405020304" pitchFamily="18" charset="0"/>
                <a:ea typeface="Segoe UI" panose="020B0502040204020203" pitchFamily="34" charset="0"/>
              </a:rPr>
              <a:t>nhiễm</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môi</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trường</a:t>
            </a:r>
            <a:r>
              <a:rPr lang="en-US" sz="3600" dirty="0">
                <a:effectLst/>
                <a:latin typeface="Times New Roman" panose="02020603050405020304" pitchFamily="18" charset="0"/>
                <a:ea typeface="Segoe UI" panose="020B0502040204020203" pitchFamily="34" charset="0"/>
              </a:rPr>
              <a:t>.</a:t>
            </a:r>
            <a:endParaRPr lang="vi-VN" sz="3600" dirty="0">
              <a:latin typeface="Segoe UI" panose="020B0502040204020203" pitchFamily="34" charset="0"/>
              <a:ea typeface="Segoe UI" panose="020B0502040204020203" pitchFamily="34" charset="0"/>
            </a:endParaRPr>
          </a:p>
          <a:p>
            <a:pPr lvl="0" algn="just">
              <a:lnSpc>
                <a:spcPct val="112000"/>
              </a:lnSpc>
              <a:buClr>
                <a:srgbClr val="000000"/>
              </a:buClr>
              <a:buSzPts val="1000"/>
              <a:tabLst>
                <a:tab pos="503555" algn="l"/>
              </a:tabLst>
            </a:pPr>
            <a:r>
              <a:rPr lang="en-US" sz="3600" dirty="0">
                <a:effectLst/>
                <a:latin typeface="Times New Roman" panose="02020603050405020304" pitchFamily="18" charset="0"/>
                <a:ea typeface="Segoe UI" panose="020B0502040204020203" pitchFamily="34" charset="0"/>
              </a:rPr>
              <a:t>D. </a:t>
            </a:r>
            <a:r>
              <a:rPr lang="en-US" sz="3600" dirty="0" err="1">
                <a:effectLst/>
                <a:latin typeface="Times New Roman" panose="02020603050405020304" pitchFamily="18" charset="0"/>
                <a:ea typeface="Segoe UI" panose="020B0502040204020203" pitchFamily="34" charset="0"/>
              </a:rPr>
              <a:t>Sử</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dụng</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vật</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liệu</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chất</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lượng</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cao</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mẫu</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mã</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đẹp</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hình</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thức</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phù</a:t>
            </a:r>
            <a:r>
              <a:rPr lang="en-US" sz="3600" dirty="0">
                <a:effectLst/>
                <a:latin typeface="Times New Roman" panose="02020603050405020304" pitchFamily="18" charset="0"/>
                <a:ea typeface="Segoe UI" panose="020B0502040204020203" pitchFamily="34" charset="0"/>
              </a:rPr>
              <a:t> </a:t>
            </a:r>
            <a:r>
              <a:rPr lang="en-US" sz="3600" dirty="0" err="1">
                <a:effectLst/>
                <a:latin typeface="Times New Roman" panose="02020603050405020304" pitchFamily="18" charset="0"/>
                <a:ea typeface="Segoe UI" panose="020B0502040204020203" pitchFamily="34" charset="0"/>
              </a:rPr>
              <a:t>hợp</a:t>
            </a:r>
            <a:r>
              <a:rPr lang="en-US" sz="3600" dirty="0">
                <a:effectLst/>
                <a:latin typeface="Times New Roman" panose="02020603050405020304" pitchFamily="18" charset="0"/>
                <a:ea typeface="Segoe UI" panose="020B0502040204020203" pitchFamily="34" charset="0"/>
              </a:rPr>
              <a:t>.</a:t>
            </a:r>
            <a:endParaRPr lang="en-US" sz="3600" dirty="0">
              <a:effectLst/>
              <a:latin typeface="Segoe UI" panose="020B0502040204020203" pitchFamily="34" charset="0"/>
              <a:ea typeface="Segoe UI" panose="020B0502040204020203" pitchFamily="34" charset="0"/>
            </a:endParaRPr>
          </a:p>
        </p:txBody>
      </p:sp>
      <p:sp>
        <p:nvSpPr>
          <p:cNvPr id="5" name="Oval 4">
            <a:extLst>
              <a:ext uri="{FF2B5EF4-FFF2-40B4-BE49-F238E27FC236}">
                <a16:creationId xmlns:a16="http://schemas.microsoft.com/office/drawing/2014/main" id="{F36777CD-210F-4C33-B403-9C1E5764B3D8}"/>
              </a:ext>
            </a:extLst>
          </p:cNvPr>
          <p:cNvSpPr/>
          <p:nvPr/>
        </p:nvSpPr>
        <p:spPr>
          <a:xfrm>
            <a:off x="1271239" y="2955073"/>
            <a:ext cx="591015" cy="7025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t>B</a:t>
            </a:r>
            <a:endParaRPr lang="en-US" sz="3600" dirty="0"/>
          </a:p>
        </p:txBody>
      </p:sp>
    </p:spTree>
    <p:extLst>
      <p:ext uri="{BB962C8B-B14F-4D97-AF65-F5344CB8AC3E}">
        <p14:creationId xmlns:p14="http://schemas.microsoft.com/office/powerpoint/2010/main" val="55908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9C93C-CE69-46F5-B8AA-BFD046960035}"/>
              </a:ext>
            </a:extLst>
          </p:cNvPr>
          <p:cNvSpPr>
            <a:spLocks noGrp="1"/>
          </p:cNvSpPr>
          <p:nvPr>
            <p:ph type="title"/>
          </p:nvPr>
        </p:nvSpPr>
        <p:spPr/>
        <p:txBody>
          <a:bodyPr>
            <a:normAutofit fontScale="90000"/>
          </a:bodyPr>
          <a:lstStyle/>
          <a:p>
            <a:r>
              <a:rPr lang="vi-VN" dirty="0">
                <a:solidFill>
                  <a:srgbClr val="002060"/>
                </a:solidFill>
                <a:latin typeface="Times New Roman" panose="02020603050405020304" pitchFamily="18" charset="0"/>
                <a:cs typeface="Times New Roman" panose="02020603050405020304" pitchFamily="18" charset="0"/>
              </a:rPr>
              <a:t>Câu 18</a:t>
            </a:r>
            <a:r>
              <a:rPr lang="vi-VN"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thạch</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F0C908E-F922-4BD6-8234-D2A6851E8ECD}"/>
              </a:ext>
            </a:extLst>
          </p:cNvPr>
          <p:cNvSpPr txBox="1"/>
          <p:nvPr/>
        </p:nvSpPr>
        <p:spPr>
          <a:xfrm>
            <a:off x="1650380" y="2419815"/>
            <a:ext cx="7490831" cy="3337965"/>
          </a:xfrm>
          <a:prstGeom prst="rect">
            <a:avLst/>
          </a:prstGeom>
          <a:noFill/>
        </p:spPr>
        <p:txBody>
          <a:bodyPr wrap="square">
            <a:spAutoFit/>
          </a:bodyPr>
          <a:lstStyle/>
          <a:p>
            <a:pPr marL="342900" indent="-342900" algn="just">
              <a:lnSpc>
                <a:spcPct val="112000"/>
              </a:lnSpc>
              <a:buAutoNum type="alphaUcPeriod"/>
              <a:tabLst>
                <a:tab pos="2751455" algn="l"/>
              </a:tabLst>
            </a:pPr>
            <a:r>
              <a:rPr lang="en-US" sz="4800" dirty="0">
                <a:effectLst/>
                <a:latin typeface="Times New Roman" panose="02020603050405020304" pitchFamily="18" charset="0"/>
                <a:ea typeface="Segoe UI" panose="020B0502040204020203" pitchFamily="34" charset="0"/>
              </a:rPr>
              <a:t>Than </a:t>
            </a:r>
            <a:r>
              <a:rPr lang="en-US" sz="4800" dirty="0" err="1">
                <a:effectLst/>
                <a:latin typeface="Times New Roman" panose="02020603050405020304" pitchFamily="18" charset="0"/>
                <a:ea typeface="Segoe UI" panose="020B0502040204020203" pitchFamily="34" charset="0"/>
              </a:rPr>
              <a:t>đá</a:t>
            </a:r>
            <a:r>
              <a:rPr lang="en-US" sz="4800" dirty="0">
                <a:effectLst/>
                <a:latin typeface="Times New Roman" panose="02020603050405020304" pitchFamily="18" charset="0"/>
                <a:ea typeface="Segoe UI" panose="020B0502040204020203" pitchFamily="34" charset="0"/>
              </a:rPr>
              <a:t>.	</a:t>
            </a:r>
            <a:endParaRPr lang="vi-VN" sz="4800" dirty="0">
              <a:effectLst/>
              <a:latin typeface="Times New Roman" panose="02020603050405020304" pitchFamily="18" charset="0"/>
              <a:ea typeface="Segoe UI" panose="020B0502040204020203" pitchFamily="34" charset="0"/>
            </a:endParaRPr>
          </a:p>
          <a:p>
            <a:pPr marL="342900" indent="-342900" algn="just">
              <a:lnSpc>
                <a:spcPct val="112000"/>
              </a:lnSpc>
              <a:buAutoNum type="alphaUcPeriod"/>
              <a:tabLst>
                <a:tab pos="2751455" algn="l"/>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Dầu</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mỏ</a:t>
            </a:r>
            <a:r>
              <a:rPr lang="en-US" sz="4800" dirty="0">
                <a:effectLst/>
                <a:latin typeface="Times New Roman" panose="02020603050405020304" pitchFamily="18" charset="0"/>
                <a:ea typeface="Segoe UI" panose="020B0502040204020203" pitchFamily="34" charset="0"/>
              </a:rPr>
              <a:t>.</a:t>
            </a:r>
            <a:endParaRPr lang="vi-VN" sz="4800" dirty="0">
              <a:latin typeface="Segoe UI" panose="020B0502040204020203" pitchFamily="34" charset="0"/>
              <a:ea typeface="Segoe UI" panose="020B0502040204020203" pitchFamily="34" charset="0"/>
            </a:endParaRPr>
          </a:p>
          <a:p>
            <a:pPr marL="342900" indent="-342900" algn="just">
              <a:lnSpc>
                <a:spcPct val="112000"/>
              </a:lnSpc>
              <a:buAutoNum type="alphaUcPeriod"/>
              <a:tabLst>
                <a:tab pos="2751455" algn="l"/>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Khí</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tự</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nhiên</a:t>
            </a:r>
            <a:r>
              <a:rPr lang="en-US" sz="4800" dirty="0">
                <a:effectLst/>
                <a:latin typeface="Times New Roman" panose="02020603050405020304" pitchFamily="18" charset="0"/>
                <a:ea typeface="Segoe UI" panose="020B0502040204020203" pitchFamily="34" charset="0"/>
              </a:rPr>
              <a:t>.	</a:t>
            </a:r>
            <a:endParaRPr lang="vi-VN" sz="4800" dirty="0">
              <a:latin typeface="Times New Roman" panose="02020603050405020304" pitchFamily="18" charset="0"/>
              <a:ea typeface="Segoe UI" panose="020B0502040204020203" pitchFamily="34" charset="0"/>
            </a:endParaRPr>
          </a:p>
          <a:p>
            <a:pPr marL="342900" indent="-342900" algn="just">
              <a:lnSpc>
                <a:spcPct val="112000"/>
              </a:lnSpc>
              <a:buAutoNum type="alphaUcPeriod"/>
              <a:tabLst>
                <a:tab pos="2751455" algn="l"/>
              </a:tabLst>
            </a:pPr>
            <a:r>
              <a:rPr lang="en-US" sz="4800" dirty="0">
                <a:effectLst/>
                <a:latin typeface="Times New Roman" panose="02020603050405020304" pitchFamily="18" charset="0"/>
                <a:ea typeface="Segoe UI" panose="020B0502040204020203" pitchFamily="34" charset="0"/>
              </a:rPr>
              <a:t> Ethanol.</a:t>
            </a:r>
            <a:endParaRPr lang="en-US" sz="4800" dirty="0">
              <a:effectLst/>
              <a:latin typeface="Segoe UI" panose="020B0502040204020203" pitchFamily="34" charset="0"/>
              <a:ea typeface="Segoe UI" panose="020B0502040204020203" pitchFamily="34" charset="0"/>
            </a:endParaRPr>
          </a:p>
        </p:txBody>
      </p:sp>
      <p:sp>
        <p:nvSpPr>
          <p:cNvPr id="5" name="Oval 4">
            <a:extLst>
              <a:ext uri="{FF2B5EF4-FFF2-40B4-BE49-F238E27FC236}">
                <a16:creationId xmlns:a16="http://schemas.microsoft.com/office/drawing/2014/main" id="{11BC0D60-0999-413E-9BA8-7F1713A318D9}"/>
              </a:ext>
            </a:extLst>
          </p:cNvPr>
          <p:cNvSpPr/>
          <p:nvPr/>
        </p:nvSpPr>
        <p:spPr>
          <a:xfrm>
            <a:off x="1472853" y="5111009"/>
            <a:ext cx="758283" cy="6467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t>D</a:t>
            </a:r>
            <a:endParaRPr lang="en-US" sz="3600" dirty="0"/>
          </a:p>
        </p:txBody>
      </p:sp>
    </p:spTree>
    <p:extLst>
      <p:ext uri="{BB962C8B-B14F-4D97-AF65-F5344CB8AC3E}">
        <p14:creationId xmlns:p14="http://schemas.microsoft.com/office/powerpoint/2010/main" val="331061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1. </a:t>
            </a:r>
            <a:r>
              <a:rPr lang="en-US" cap="none" dirty="0" err="1">
                <a:solidFill>
                  <a:srgbClr val="FF0000"/>
                </a:solidFill>
                <a:latin typeface="Times New Roman" panose="02020603050405020304" pitchFamily="18" charset="0"/>
                <a:cs typeface="Times New Roman" panose="02020603050405020304" pitchFamily="18" charset="0"/>
              </a:rPr>
              <a:t>Để</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phân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biệt</a:t>
            </a:r>
            <a:r>
              <a:rPr lang="en-US" cap="none" dirty="0">
                <a:solidFill>
                  <a:srgbClr val="FF0000"/>
                </a:solidFill>
                <a:latin typeface="Times New Roman" panose="02020603050405020304" pitchFamily="18" charset="0"/>
                <a:cs typeface="Times New Roman" panose="02020603050405020304" pitchFamily="18" charset="0"/>
              </a:rPr>
              <a:t> 2 </a:t>
            </a:r>
            <a:r>
              <a:rPr lang="en-US" cap="none" dirty="0" err="1">
                <a:solidFill>
                  <a:srgbClr val="FF0000"/>
                </a:solidFill>
                <a:latin typeface="Times New Roman" panose="02020603050405020304" pitchFamily="18" charset="0"/>
                <a:cs typeface="Times New Roman" panose="02020603050405020304" pitchFamily="18" charset="0"/>
              </a:rPr>
              <a:t>chất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là</a:t>
            </a:r>
            <a:r>
              <a:rPr lang="en-US" cap="none" dirty="0">
                <a:solidFill>
                  <a:srgbClr val="FF0000"/>
                </a:solidFill>
                <a:latin typeface="Times New Roman" panose="02020603050405020304" pitchFamily="18" charset="0"/>
                <a:cs typeface="Times New Roman" panose="02020603050405020304" pitchFamily="18" charset="0"/>
              </a:rPr>
              <a:t> oxygen </a:t>
            </a:r>
            <a:r>
              <a:rPr lang="en-US" cap="none" dirty="0" err="1">
                <a:solidFill>
                  <a:srgbClr val="FF0000"/>
                </a:solidFill>
                <a:latin typeface="Times New Roman" panose="02020603050405020304" pitchFamily="18" charset="0"/>
                <a:cs typeface="Times New Roman" panose="02020603050405020304" pitchFamily="18" charset="0"/>
              </a:rPr>
              <a:t>và</a:t>
            </a:r>
            <a:r>
              <a:rPr lang="en-US" cap="none" dirty="0">
                <a:solidFill>
                  <a:srgbClr val="FF0000"/>
                </a:solidFill>
                <a:latin typeface="Times New Roman" panose="02020603050405020304" pitchFamily="18" charset="0"/>
                <a:cs typeface="Times New Roman" panose="02020603050405020304" pitchFamily="18" charset="0"/>
              </a:rPr>
              <a:t> carbon dioxide, </a:t>
            </a:r>
            <a:r>
              <a:rPr lang="en-US" cap="none" dirty="0" err="1">
                <a:solidFill>
                  <a:srgbClr val="FF0000"/>
                </a:solidFill>
                <a:latin typeface="Times New Roman" panose="02020603050405020304" pitchFamily="18" charset="0"/>
                <a:cs typeface="Times New Roman" panose="02020603050405020304" pitchFamily="18" charset="0"/>
              </a:rPr>
              <a:t>em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nên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lựa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chọn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cách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dưới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Ngửi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mùi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09448"/>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Oxygen </a:t>
            </a:r>
            <a:r>
              <a:rPr lang="en-US" sz="2800" dirty="0" err="1">
                <a:latin typeface="Times New Roman" panose="02020603050405020304" pitchFamily="18" charset="0"/>
                <a:cs typeface="Times New Roman" panose="02020603050405020304" pitchFamily="18" charset="0"/>
              </a:rPr>
              <a:t>duy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cháy</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190494" y="4712956"/>
            <a:ext cx="5887212" cy="18265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oxygen,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carbon dioxide.</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9" name="Rounded Rectangle 8"/>
          <p:cNvSpPr/>
          <p:nvPr/>
        </p:nvSpPr>
        <p:spPr>
          <a:xfrm>
            <a:off x="3190494" y="3909448"/>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C. Oxygen </a:t>
            </a:r>
            <a:r>
              <a:rPr lang="en-US" sz="2800" dirty="0" err="1">
                <a:solidFill>
                  <a:srgbClr val="0070C0"/>
                </a:solidFill>
                <a:latin typeface="Times New Roman" panose="02020603050405020304" pitchFamily="18" charset="0"/>
                <a:cs typeface="Times New Roman" panose="02020603050405020304" pitchFamily="18" charset="0"/>
              </a:rPr>
              <a:t>duy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trì</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sự</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sống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sự</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cháy</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
        <p:nvSpPr>
          <p:cNvPr id="3" name="Oval 2">
            <a:extLst>
              <a:ext uri="{FF2B5EF4-FFF2-40B4-BE49-F238E27FC236}">
                <a16:creationId xmlns:a16="http://schemas.microsoft.com/office/drawing/2014/main" id="{F23D6550-75E5-42FB-81E5-9EB1C3FA0337}"/>
              </a:ext>
            </a:extLst>
          </p:cNvPr>
          <p:cNvSpPr/>
          <p:nvPr/>
        </p:nvSpPr>
        <p:spPr>
          <a:xfrm>
            <a:off x="3010830" y="4741166"/>
            <a:ext cx="858644" cy="5110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rgbClr val="C00000"/>
                </a:solidFill>
              </a:rPr>
              <a:t>D</a:t>
            </a:r>
            <a:endParaRPr lang="en-US" sz="3600" dirty="0">
              <a:solidFill>
                <a:srgbClr val="C00000"/>
              </a:solidFill>
            </a:endParaRPr>
          </a:p>
        </p:txBody>
      </p:sp>
    </p:spTree>
    <p:extLst>
      <p:ext uri="{BB962C8B-B14F-4D97-AF65-F5344CB8AC3E}">
        <p14:creationId xmlns:p14="http://schemas.microsoft.com/office/powerpoint/2010/main" val="719548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991C-3343-41FC-88F3-2D5E4B0B230B}"/>
              </a:ext>
            </a:extLst>
          </p:cNvPr>
          <p:cNvSpPr>
            <a:spLocks noGrp="1"/>
          </p:cNvSpPr>
          <p:nvPr>
            <p:ph type="title"/>
          </p:nvPr>
        </p:nvSpPr>
        <p:spPr/>
        <p:txBody>
          <a:bodyPr>
            <a:noAutofit/>
          </a:bodyPr>
          <a:lstStyle/>
          <a:p>
            <a:r>
              <a:rPr lang="vi-VN" sz="2400" dirty="0">
                <a:solidFill>
                  <a:srgbClr val="002060"/>
                </a:solidFill>
              </a:rPr>
              <a:t>Câu 19</a:t>
            </a:r>
            <a:r>
              <a:rPr lang="vi-VN" sz="2400" dirty="0"/>
              <a:t>: </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Khi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dùng</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gỗ</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để</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sản</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xuất</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giấy</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thì</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người</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ta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sẽ</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gọi</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gỗ</a:t>
            </a:r>
            <a:r>
              <a:rPr lang="en-US" sz="2400" u="none" strike="noStrike" spc="0" dirty="0">
                <a:effectLst/>
                <a:latin typeface="Times New Roman" panose="02020603050405020304" pitchFamily="18" charset="0"/>
                <a:ea typeface="Segoe UI" panose="020B0502040204020203" pitchFamily="34" charset="0"/>
                <a:cs typeface="Segoe UI" panose="020B0502040204020203" pitchFamily="34" charset="0"/>
              </a:rPr>
              <a:t> </a:t>
            </a:r>
            <a:r>
              <a:rPr lang="en-US" sz="2400" u="none" strike="noStrike" spc="0" dirty="0" err="1">
                <a:effectLst/>
                <a:latin typeface="Times New Roman" panose="02020603050405020304" pitchFamily="18" charset="0"/>
                <a:ea typeface="Segoe UI" panose="020B0502040204020203" pitchFamily="34" charset="0"/>
                <a:cs typeface="Segoe UI" panose="020B0502040204020203" pitchFamily="34" charset="0"/>
              </a:rPr>
              <a:t>là</a:t>
            </a:r>
            <a:br>
              <a:rPr lang="en-US" sz="2400" u="none" strike="noStrike" spc="0" dirty="0">
                <a:effectLst/>
                <a:latin typeface="Segoe UI" panose="020B0502040204020203" pitchFamily="34" charset="0"/>
                <a:ea typeface="Segoe UI" panose="020B0502040204020203" pitchFamily="34" charset="0"/>
                <a:cs typeface="Segoe UI" panose="020B0502040204020203" pitchFamily="34" charset="0"/>
              </a:rPr>
            </a:br>
            <a:endParaRPr lang="en-US" sz="2400" dirty="0"/>
          </a:p>
        </p:txBody>
      </p:sp>
      <p:sp>
        <p:nvSpPr>
          <p:cNvPr id="4" name="TextBox 3">
            <a:extLst>
              <a:ext uri="{FF2B5EF4-FFF2-40B4-BE49-F238E27FC236}">
                <a16:creationId xmlns:a16="http://schemas.microsoft.com/office/drawing/2014/main" id="{532ADB96-B16F-4595-9993-0A42EF06D604}"/>
              </a:ext>
            </a:extLst>
          </p:cNvPr>
          <p:cNvSpPr txBox="1"/>
          <p:nvPr/>
        </p:nvSpPr>
        <p:spPr>
          <a:xfrm>
            <a:off x="2062976" y="2153413"/>
            <a:ext cx="7078235" cy="3337965"/>
          </a:xfrm>
          <a:prstGeom prst="rect">
            <a:avLst/>
          </a:prstGeom>
          <a:noFill/>
        </p:spPr>
        <p:txBody>
          <a:bodyPr wrap="square">
            <a:spAutoFit/>
          </a:bodyPr>
          <a:lstStyle/>
          <a:p>
            <a:pPr marL="342900" indent="-342900">
              <a:lnSpc>
                <a:spcPct val="112000"/>
              </a:lnSpc>
              <a:buAutoNum type="alphaUcPeriod"/>
              <a:tabLst>
                <a:tab pos="2727960" algn="l"/>
              </a:tabLst>
            </a:pPr>
            <a:r>
              <a:rPr lang="en-US" sz="4800" dirty="0" err="1">
                <a:effectLst/>
                <a:latin typeface="Times New Roman" panose="02020603050405020304" pitchFamily="18" charset="0"/>
                <a:ea typeface="Segoe UI" panose="020B0502040204020203" pitchFamily="34" charset="0"/>
              </a:rPr>
              <a:t>vật</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liệu</a:t>
            </a:r>
            <a:r>
              <a:rPr lang="en-US" sz="4800" dirty="0">
                <a:effectLst/>
                <a:latin typeface="Times New Roman" panose="02020603050405020304" pitchFamily="18" charset="0"/>
                <a:ea typeface="Segoe UI" panose="020B0502040204020203" pitchFamily="34" charset="0"/>
              </a:rPr>
              <a:t>.	</a:t>
            </a:r>
            <a:endParaRPr lang="vi-VN" sz="4800" dirty="0">
              <a:effectLst/>
              <a:latin typeface="Times New Roman" panose="02020603050405020304" pitchFamily="18" charset="0"/>
              <a:ea typeface="Segoe UI" panose="020B0502040204020203" pitchFamily="34" charset="0"/>
            </a:endParaRPr>
          </a:p>
          <a:p>
            <a:pPr marL="342900" indent="-342900">
              <a:lnSpc>
                <a:spcPct val="112000"/>
              </a:lnSpc>
              <a:buAutoNum type="alphaUcPeriod"/>
              <a:tabLst>
                <a:tab pos="2727960" algn="l"/>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nguyên</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liệu</a:t>
            </a:r>
            <a:r>
              <a:rPr lang="en-US" sz="4800" dirty="0">
                <a:effectLst/>
                <a:latin typeface="Times New Roman" panose="02020603050405020304" pitchFamily="18" charset="0"/>
                <a:ea typeface="Segoe UI" panose="020B0502040204020203" pitchFamily="34" charset="0"/>
              </a:rPr>
              <a:t>,</a:t>
            </a:r>
            <a:endParaRPr lang="vi-VN" sz="4800" dirty="0">
              <a:latin typeface="Segoe UI" panose="020B0502040204020203" pitchFamily="34" charset="0"/>
              <a:ea typeface="Segoe UI" panose="020B0502040204020203" pitchFamily="34" charset="0"/>
            </a:endParaRPr>
          </a:p>
          <a:p>
            <a:pPr marL="342900" indent="-342900">
              <a:lnSpc>
                <a:spcPct val="112000"/>
              </a:lnSpc>
              <a:buAutoNum type="alphaUcPeriod"/>
              <a:tabLst>
                <a:tab pos="2727960" algn="l"/>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nhiên</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liệu</a:t>
            </a:r>
            <a:r>
              <a:rPr lang="en-US" sz="4800" dirty="0">
                <a:effectLst/>
                <a:latin typeface="Times New Roman" panose="02020603050405020304" pitchFamily="18" charset="0"/>
                <a:ea typeface="Segoe UI" panose="020B0502040204020203" pitchFamily="34" charset="0"/>
              </a:rPr>
              <a:t>.	</a:t>
            </a:r>
            <a:endParaRPr lang="vi-VN" sz="4800" dirty="0">
              <a:latin typeface="Times New Roman" panose="02020603050405020304" pitchFamily="18" charset="0"/>
              <a:ea typeface="Segoe UI" panose="020B0502040204020203" pitchFamily="34" charset="0"/>
            </a:endParaRPr>
          </a:p>
          <a:p>
            <a:pPr marL="342900" indent="-342900">
              <a:lnSpc>
                <a:spcPct val="112000"/>
              </a:lnSpc>
              <a:buAutoNum type="alphaUcPeriod"/>
              <a:tabLst>
                <a:tab pos="2727960" algn="l"/>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phế</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liệu</a:t>
            </a:r>
            <a:r>
              <a:rPr lang="en-US" sz="4800" dirty="0">
                <a:effectLst/>
                <a:latin typeface="Times New Roman" panose="02020603050405020304" pitchFamily="18" charset="0"/>
                <a:ea typeface="Segoe UI" panose="020B0502040204020203" pitchFamily="34" charset="0"/>
              </a:rPr>
              <a:t>.</a:t>
            </a:r>
            <a:endParaRPr lang="en-US" sz="4800" dirty="0">
              <a:effectLst/>
              <a:latin typeface="Segoe UI" panose="020B0502040204020203" pitchFamily="34" charset="0"/>
              <a:ea typeface="Segoe UI" panose="020B0502040204020203" pitchFamily="34" charset="0"/>
            </a:endParaRPr>
          </a:p>
        </p:txBody>
      </p:sp>
      <p:sp>
        <p:nvSpPr>
          <p:cNvPr id="5" name="Oval 4">
            <a:extLst>
              <a:ext uri="{FF2B5EF4-FFF2-40B4-BE49-F238E27FC236}">
                <a16:creationId xmlns:a16="http://schemas.microsoft.com/office/drawing/2014/main" id="{C3CAB55E-9A4A-4928-A68D-01109DB962FB}"/>
              </a:ext>
            </a:extLst>
          </p:cNvPr>
          <p:cNvSpPr/>
          <p:nvPr/>
        </p:nvSpPr>
        <p:spPr>
          <a:xfrm>
            <a:off x="1839950" y="3189249"/>
            <a:ext cx="758283" cy="5129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400" dirty="0"/>
              <a:t>B</a:t>
            </a:r>
            <a:endParaRPr lang="en-US" sz="4400" dirty="0"/>
          </a:p>
        </p:txBody>
      </p:sp>
    </p:spTree>
    <p:extLst>
      <p:ext uri="{BB962C8B-B14F-4D97-AF65-F5344CB8AC3E}">
        <p14:creationId xmlns:p14="http://schemas.microsoft.com/office/powerpoint/2010/main" val="269431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0A128-A86A-4316-9FDF-502AC60A1708}"/>
              </a:ext>
            </a:extLst>
          </p:cNvPr>
          <p:cNvSpPr>
            <a:spLocks noGrp="1"/>
          </p:cNvSpPr>
          <p:nvPr>
            <p:ph type="title"/>
          </p:nvPr>
        </p:nvSpPr>
        <p:spPr/>
        <p:txBody>
          <a:bodyPr>
            <a:normAutofit fontScale="90000"/>
          </a:bodyPr>
          <a:lstStyle/>
          <a:p>
            <a:br>
              <a:rPr lang="vi-VN" dirty="0">
                <a:latin typeface="Times New Roman" panose="02020603050405020304" pitchFamily="18" charset="0"/>
                <a:cs typeface="Times New Roman" panose="02020603050405020304" pitchFamily="18" charset="0"/>
              </a:rPr>
            </a:br>
            <a:r>
              <a:rPr lang="vi-VN" dirty="0">
                <a:solidFill>
                  <a:srgbClr val="002060"/>
                </a:solidFill>
                <a:latin typeface="Times New Roman" panose="02020603050405020304" pitchFamily="18" charset="0"/>
                <a:cs typeface="Times New Roman" panose="02020603050405020304" pitchFamily="18" charset="0"/>
              </a:rPr>
              <a:t>Câu 2o:</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trồng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không</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C19A9C8-DA92-487B-90CA-42AA712F887C}"/>
              </a:ext>
            </a:extLst>
          </p:cNvPr>
          <p:cNvSpPr txBox="1"/>
          <p:nvPr/>
        </p:nvSpPr>
        <p:spPr>
          <a:xfrm>
            <a:off x="2231136" y="2153413"/>
            <a:ext cx="6910075" cy="3337965"/>
          </a:xfrm>
          <a:prstGeom prst="rect">
            <a:avLst/>
          </a:prstGeom>
          <a:noFill/>
        </p:spPr>
        <p:txBody>
          <a:bodyPr wrap="square">
            <a:spAutoFit/>
          </a:bodyPr>
          <a:lstStyle/>
          <a:p>
            <a:pPr marL="342900" indent="-342900" algn="just">
              <a:lnSpc>
                <a:spcPct val="112000"/>
              </a:lnSpc>
              <a:buAutoNum type="alphaUcPeriod"/>
              <a:tabLst>
                <a:tab pos="3143885" algn="r"/>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Ngô</a:t>
            </a:r>
            <a:r>
              <a:rPr lang="en-US" sz="4800" dirty="0">
                <a:effectLst/>
                <a:latin typeface="Times New Roman" panose="02020603050405020304" pitchFamily="18" charset="0"/>
                <a:ea typeface="Segoe UI" panose="020B0502040204020203" pitchFamily="34" charset="0"/>
              </a:rPr>
              <a:t>.</a:t>
            </a:r>
            <a:endParaRPr lang="vi-VN" sz="4800" dirty="0">
              <a:latin typeface="Segoe UI" panose="020B0502040204020203" pitchFamily="34" charset="0"/>
              <a:ea typeface="Segoe UI" panose="020B0502040204020203" pitchFamily="34" charset="0"/>
            </a:endParaRPr>
          </a:p>
          <a:p>
            <a:pPr marL="342900" indent="-342900" algn="just">
              <a:lnSpc>
                <a:spcPct val="112000"/>
              </a:lnSpc>
              <a:buAutoNum type="alphaUcPeriod"/>
              <a:tabLst>
                <a:tab pos="3143885" algn="r"/>
              </a:tabLst>
            </a:pPr>
            <a:r>
              <a:rPr lang="en-US" sz="4800" dirty="0" err="1">
                <a:effectLst/>
                <a:latin typeface="Times New Roman" panose="02020603050405020304" pitchFamily="18" charset="0"/>
                <a:ea typeface="Segoe UI" panose="020B0502040204020203" pitchFamily="34" charset="0"/>
              </a:rPr>
              <a:t>Lúa</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gạo</a:t>
            </a:r>
            <a:r>
              <a:rPr lang="en-US" sz="4800" dirty="0">
                <a:effectLst/>
                <a:latin typeface="Times New Roman" panose="02020603050405020304" pitchFamily="18" charset="0"/>
                <a:ea typeface="Segoe UI" panose="020B0502040204020203" pitchFamily="34" charset="0"/>
              </a:rPr>
              <a:t>.	</a:t>
            </a:r>
            <a:endParaRPr lang="vi-VN" sz="4800" dirty="0">
              <a:effectLst/>
              <a:latin typeface="Times New Roman" panose="02020603050405020304" pitchFamily="18" charset="0"/>
              <a:ea typeface="Segoe UI" panose="020B0502040204020203" pitchFamily="34" charset="0"/>
            </a:endParaRPr>
          </a:p>
          <a:p>
            <a:pPr marL="342900" indent="-342900" algn="just">
              <a:lnSpc>
                <a:spcPct val="112000"/>
              </a:lnSpc>
              <a:buAutoNum type="alphaUcPeriod"/>
              <a:tabLst>
                <a:tab pos="3143885" algn="r"/>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Mía</a:t>
            </a:r>
            <a:r>
              <a:rPr lang="en-US" sz="4800" dirty="0">
                <a:effectLst/>
                <a:latin typeface="Times New Roman" panose="02020603050405020304" pitchFamily="18" charset="0"/>
                <a:ea typeface="Segoe UI" panose="020B0502040204020203" pitchFamily="34" charset="0"/>
              </a:rPr>
              <a:t>.	</a:t>
            </a:r>
            <a:endParaRPr lang="vi-VN" sz="4800" dirty="0">
              <a:latin typeface="Times New Roman" panose="02020603050405020304" pitchFamily="18" charset="0"/>
              <a:ea typeface="Segoe UI" panose="020B0502040204020203" pitchFamily="34" charset="0"/>
            </a:endParaRPr>
          </a:p>
          <a:p>
            <a:pPr marL="342900" indent="-342900" algn="just">
              <a:lnSpc>
                <a:spcPct val="112000"/>
              </a:lnSpc>
              <a:buAutoNum type="alphaUcPeriod"/>
              <a:tabLst>
                <a:tab pos="3143885" algn="r"/>
              </a:tabLst>
            </a:pP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Lúa</a:t>
            </a:r>
            <a:r>
              <a:rPr lang="en-US" sz="4800" dirty="0">
                <a:effectLst/>
                <a:latin typeface="Times New Roman" panose="02020603050405020304" pitchFamily="18" charset="0"/>
                <a:ea typeface="Segoe UI" panose="020B0502040204020203" pitchFamily="34" charset="0"/>
              </a:rPr>
              <a:t> </a:t>
            </a:r>
            <a:r>
              <a:rPr lang="en-US" sz="4800" dirty="0" err="1">
                <a:effectLst/>
                <a:latin typeface="Times New Roman" panose="02020603050405020304" pitchFamily="18" charset="0"/>
                <a:ea typeface="Segoe UI" panose="020B0502040204020203" pitchFamily="34" charset="0"/>
              </a:rPr>
              <a:t>mì</a:t>
            </a:r>
            <a:r>
              <a:rPr lang="en-US" sz="4800" dirty="0">
                <a:effectLst/>
                <a:latin typeface="Times New Roman" panose="02020603050405020304" pitchFamily="18" charset="0"/>
                <a:ea typeface="Segoe UI" panose="020B0502040204020203" pitchFamily="34" charset="0"/>
              </a:rPr>
              <a:t>.</a:t>
            </a:r>
            <a:endParaRPr lang="en-US" sz="4800" dirty="0">
              <a:effectLst/>
              <a:latin typeface="Segoe UI" panose="020B0502040204020203" pitchFamily="34" charset="0"/>
              <a:ea typeface="Segoe UI" panose="020B0502040204020203" pitchFamily="34" charset="0"/>
            </a:endParaRPr>
          </a:p>
        </p:txBody>
      </p:sp>
      <p:sp>
        <p:nvSpPr>
          <p:cNvPr id="5" name="Oval 4">
            <a:extLst>
              <a:ext uri="{FF2B5EF4-FFF2-40B4-BE49-F238E27FC236}">
                <a16:creationId xmlns:a16="http://schemas.microsoft.com/office/drawing/2014/main" id="{05111D56-2E96-4F39-9FF9-772880DC23D5}"/>
              </a:ext>
            </a:extLst>
          </p:cNvPr>
          <p:cNvSpPr/>
          <p:nvPr/>
        </p:nvSpPr>
        <p:spPr>
          <a:xfrm>
            <a:off x="2231136" y="3936381"/>
            <a:ext cx="545518" cy="6579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400" dirty="0"/>
              <a:t>C</a:t>
            </a:r>
            <a:endParaRPr lang="en-US" sz="4400" dirty="0"/>
          </a:p>
        </p:txBody>
      </p:sp>
    </p:spTree>
    <p:extLst>
      <p:ext uri="{BB962C8B-B14F-4D97-AF65-F5344CB8AC3E}">
        <p14:creationId xmlns:p14="http://schemas.microsoft.com/office/powerpoint/2010/main" val="120649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2.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oxygen </a:t>
            </a:r>
            <a:r>
              <a:rPr lang="en-US" cap="none" dirty="0" err="1">
                <a:solidFill>
                  <a:srgbClr val="FF0000"/>
                </a:solidFill>
                <a:latin typeface="Times New Roman" panose="02020603050405020304" pitchFamily="18" charset="0"/>
                <a:cs typeface="Times New Roman" panose="02020603050405020304" pitchFamily="18" charset="0"/>
              </a:rPr>
              <a:t>dùng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trong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đời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sống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được</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lấy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từ</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nguồn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nguyên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liệu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carbon dioxide.</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09448"/>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190494" y="4712956"/>
            <a:ext cx="5887212" cy="10843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tím</a:t>
            </a:r>
            <a:r>
              <a:rPr lang="en-US" sz="2800" dirty="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 potassium permanganate ).</a:t>
            </a:r>
            <a:endParaRPr lang="en-GB" sz="28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3190494" y="3909448"/>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C. </a:t>
            </a:r>
            <a:r>
              <a:rPr lang="en-US" sz="2800" dirty="0" err="1">
                <a:solidFill>
                  <a:srgbClr val="0070C0"/>
                </a:solidFill>
                <a:latin typeface="Times New Roman" panose="02020603050405020304" pitchFamily="18" charset="0"/>
                <a:cs typeface="Times New Roman" panose="02020603050405020304" pitchFamily="18" charset="0"/>
              </a:rPr>
              <a:t>Từ</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khí</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Tree>
    <p:extLst>
      <p:ext uri="{BB962C8B-B14F-4D97-AF65-F5344CB8AC3E}">
        <p14:creationId xmlns:p14="http://schemas.microsoft.com/office/powerpoint/2010/main" val="323111160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3. </a:t>
            </a:r>
            <a:r>
              <a:rPr lang="en-US" cap="none" dirty="0" err="1">
                <a:solidFill>
                  <a:srgbClr val="FF0000"/>
                </a:solidFill>
                <a:latin typeface="Times New Roman" panose="02020603050405020304" pitchFamily="18" charset="0"/>
                <a:cs typeface="Times New Roman" panose="02020603050405020304" pitchFamily="18" charset="0"/>
              </a:rPr>
              <a:t>Khi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một</a:t>
            </a:r>
            <a:r>
              <a:rPr lang="en-US" cap="none" dirty="0">
                <a:solidFill>
                  <a:srgbClr val="FF0000"/>
                </a:solidFill>
                <a:latin typeface="Times New Roman" panose="02020603050405020304" pitchFamily="18" charset="0"/>
                <a:cs typeface="Times New Roman" panose="02020603050405020304" pitchFamily="18" charset="0"/>
              </a:rPr>
              <a:t> can </a:t>
            </a:r>
            <a:r>
              <a:rPr lang="en-US" cap="none" dirty="0" err="1">
                <a:solidFill>
                  <a:srgbClr val="FF0000"/>
                </a:solidFill>
                <a:latin typeface="Times New Roman" panose="02020603050405020304" pitchFamily="18" charset="0"/>
                <a:cs typeface="Times New Roman" panose="02020603050405020304" pitchFamily="18" charset="0"/>
              </a:rPr>
              <a:t>xăng</a:t>
            </a:r>
            <a:r>
              <a:rPr lang="en-US" cap="none" dirty="0">
                <a:solidFill>
                  <a:srgbClr val="FF0000"/>
                </a:solidFill>
                <a:latin typeface="Times New Roman" panose="02020603050405020304" pitchFamily="18" charset="0"/>
                <a:cs typeface="Times New Roman" panose="02020603050405020304" pitchFamily="18" charset="0"/>
              </a:rPr>
              <a:t> do </a:t>
            </a:r>
            <a:r>
              <a:rPr lang="en-US" cap="none" dirty="0" err="1">
                <a:solidFill>
                  <a:srgbClr val="FF0000"/>
                </a:solidFill>
                <a:latin typeface="Times New Roman" panose="02020603050405020304" pitchFamily="18" charset="0"/>
                <a:cs typeface="Times New Roman" panose="02020603050405020304" pitchFamily="18" charset="0"/>
              </a:rPr>
              <a:t>bất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cẩn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bị</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bốc</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cháy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thì</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chọn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giải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pháp</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chữa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cháy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được</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dưới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phù</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hợp</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nhất</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Phun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trùm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09447"/>
            <a:ext cx="5887212" cy="9689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phun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190494" y="5006340"/>
            <a:ext cx="5887212" cy="7140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11" name="Rounded Rectangle 10"/>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B. </a:t>
            </a:r>
            <a:r>
              <a:rPr lang="en-US" sz="2800" dirty="0" err="1">
                <a:solidFill>
                  <a:srgbClr val="0070C0"/>
                </a:solidFill>
                <a:latin typeface="Times New Roman" panose="02020603050405020304" pitchFamily="18" charset="0"/>
                <a:cs typeface="Times New Roman" panose="02020603050405020304" pitchFamily="18" charset="0"/>
              </a:rPr>
              <a:t>Dùng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cát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đổ</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trùm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lên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đám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cháy</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297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4. </a:t>
            </a:r>
            <a:r>
              <a:rPr lang="en-US" cap="none" dirty="0" err="1">
                <a:solidFill>
                  <a:srgbClr val="FF0000"/>
                </a:solidFill>
                <a:latin typeface="Times New Roman" panose="02020603050405020304" pitchFamily="18" charset="0"/>
                <a:cs typeface="Times New Roman" panose="02020603050405020304" pitchFamily="18" charset="0"/>
              </a:rPr>
              <a:t>Chất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sau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chiếm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tỉ</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lệ</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thể</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tích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lớn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nhất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trong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Oxygen.</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Hydrogen.</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47964"/>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Nitrogen.</a:t>
            </a:r>
            <a:endParaRPr lang="en-GB" sz="2800" dirty="0">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
        <p:nvSpPr>
          <p:cNvPr id="9" name="Rounded Rectangle 8"/>
          <p:cNvSpPr/>
          <p:nvPr/>
        </p:nvSpPr>
        <p:spPr>
          <a:xfrm>
            <a:off x="3190494" y="4789988"/>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Carbon dioxide</a:t>
            </a:r>
            <a:r>
              <a:rPr lang="en-US" dirty="0"/>
              <a:t>.</a:t>
            </a:r>
            <a:endParaRPr lang="en-GB" dirty="0"/>
          </a:p>
        </p:txBody>
      </p:sp>
      <p:sp>
        <p:nvSpPr>
          <p:cNvPr id="12" name="Rounded Rectangle 11"/>
          <p:cNvSpPr/>
          <p:nvPr/>
        </p:nvSpPr>
        <p:spPr>
          <a:xfrm>
            <a:off x="3190494" y="3947964"/>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C. Nitrogen.</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8399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5. </a:t>
            </a:r>
            <a:r>
              <a:rPr lang="en-US" cap="none" dirty="0" err="1">
                <a:solidFill>
                  <a:srgbClr val="FF0000"/>
                </a:solidFill>
                <a:latin typeface="Times New Roman" panose="02020603050405020304" pitchFamily="18" charset="0"/>
                <a:cs typeface="Times New Roman" panose="02020603050405020304" pitchFamily="18" charset="0"/>
              </a:rPr>
              <a:t>Khi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thì</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môi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được</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xem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là</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bị</a:t>
            </a:r>
            <a:r>
              <a:rPr lang="en-US" cap="none" dirty="0">
                <a:solidFill>
                  <a:srgbClr val="FF0000"/>
                </a:solidFill>
                <a:latin typeface="Times New Roman" panose="02020603050405020304" pitchFamily="18" charset="0"/>
                <a:cs typeface="Times New Roman" panose="02020603050405020304" pitchFamily="18" charset="0"/>
              </a:rPr>
              <a:t> ô </a:t>
            </a:r>
            <a:r>
              <a:rPr lang="en-US" cap="none" dirty="0" err="1">
                <a:solidFill>
                  <a:srgbClr val="FF0000"/>
                </a:solidFill>
                <a:latin typeface="Times New Roman" panose="02020603050405020304" pitchFamily="18" charset="0"/>
                <a:cs typeface="Times New Roman" panose="02020603050405020304" pitchFamily="18" charset="0"/>
              </a:rPr>
              <a:t>nhiễm</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1661160" y="2263916"/>
            <a:ext cx="8945880"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1661160" y="3067423"/>
            <a:ext cx="8945880"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1661160" y="3927735"/>
            <a:ext cx="8945880" cy="13300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khoẻ</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73184" y="3800884"/>
            <a:ext cx="2904819" cy="2815635"/>
          </a:xfrm>
          <a:prstGeom prst="rect">
            <a:avLst/>
          </a:prstGeom>
        </p:spPr>
      </p:pic>
      <p:sp>
        <p:nvSpPr>
          <p:cNvPr id="7" name="Rounded Rectangle 6"/>
          <p:cNvSpPr/>
          <p:nvPr/>
        </p:nvSpPr>
        <p:spPr>
          <a:xfrm>
            <a:off x="1661160" y="5348075"/>
            <a:ext cx="8945880" cy="1052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endParaRPr lang="en-GB" sz="2800"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1661160" y="3930214"/>
            <a:ext cx="8945880" cy="13300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rgbClr val="0070C0"/>
                </a:solidFill>
                <a:latin typeface="Times New Roman" panose="02020603050405020304" pitchFamily="18" charset="0"/>
                <a:cs typeface="Times New Roman" panose="02020603050405020304" pitchFamily="18" charset="0"/>
              </a:rPr>
              <a:t>C. </a:t>
            </a:r>
            <a:r>
              <a:rPr lang="en-US" sz="2800" dirty="0" err="1">
                <a:solidFill>
                  <a:srgbClr val="0070C0"/>
                </a:solidFill>
                <a:latin typeface="Times New Roman" panose="02020603050405020304" pitchFamily="18" charset="0"/>
                <a:cs typeface="Times New Roman" panose="02020603050405020304" pitchFamily="18" charset="0"/>
              </a:rPr>
              <a:t>Khi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thay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đổi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thành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phần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tỉ</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lệ</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các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chất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trong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môi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trường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khí</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gây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ảnh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hưởng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đến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sức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khoẻ</a:t>
            </a:r>
            <a:r>
              <a:rPr lang="en-US" sz="2800" dirty="0">
                <a:solidFill>
                  <a:srgbClr val="0070C0"/>
                </a:solidFill>
                <a:latin typeface="Times New Roman" panose="02020603050405020304" pitchFamily="18" charset="0"/>
                <a:cs typeface="Times New Roman" panose="02020603050405020304" pitchFamily="18" charset="0"/>
              </a:rPr>
              <a:t> con </a:t>
            </a:r>
            <a:r>
              <a:rPr lang="en-US" sz="2800" dirty="0" err="1">
                <a:solidFill>
                  <a:srgbClr val="0070C0"/>
                </a:solidFill>
                <a:latin typeface="Times New Roman" panose="02020603050405020304" pitchFamily="18" charset="0"/>
                <a:cs typeface="Times New Roman" panose="02020603050405020304" pitchFamily="18" charset="0"/>
              </a:rPr>
              <a:t>người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các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sinh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vật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khác</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81801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6. </a:t>
            </a:r>
            <a:r>
              <a:rPr lang="en-US" cap="none" dirty="0" err="1">
                <a:solidFill>
                  <a:srgbClr val="FF0000"/>
                </a:solidFill>
                <a:latin typeface="Times New Roman" panose="02020603050405020304" pitchFamily="18" charset="0"/>
                <a:cs typeface="Times New Roman" panose="02020603050405020304" pitchFamily="18" charset="0"/>
              </a:rPr>
              <a:t>Thành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phần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sau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đây</a:t>
            </a:r>
            <a:r>
              <a:rPr lang="en-US" cap="none" dirty="0">
                <a:solidFill>
                  <a:srgbClr val="FF0000"/>
                </a:solidFill>
                <a:latin typeface="Times New Roman" panose="02020603050405020304" pitchFamily="18" charset="0"/>
                <a:cs typeface="Times New Roman" panose="02020603050405020304" pitchFamily="18" charset="0"/>
              </a:rPr>
              <a:t> </a:t>
            </a:r>
            <a:r>
              <a:rPr lang="en-US" b="1" cap="none" dirty="0" err="1">
                <a:solidFill>
                  <a:srgbClr val="FF0000"/>
                </a:solidFill>
                <a:latin typeface="Times New Roman" panose="02020603050405020304" pitchFamily="18" charset="0"/>
                <a:cs typeface="Times New Roman" panose="02020603050405020304" pitchFamily="18" charset="0"/>
              </a:rPr>
              <a:t>không</a:t>
            </a:r>
            <a:r>
              <a:rPr lang="en-US" b="1"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được</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sinh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ra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từ</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quá</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trình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đốt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nhiên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liệu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hoá</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thạch</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Carbon dioxide.</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Oxygen.</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47964"/>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bụi</a:t>
            </a:r>
            <a:r>
              <a:rPr lang="en-US" sz="2800" dirty="0">
                <a:latin typeface="Times New Roman" panose="02020603050405020304" pitchFamily="18" charset="0"/>
                <a:cs typeface="Times New Roman" panose="02020603050405020304" pitchFamily="18" charset="0"/>
              </a:rPr>
              <a:t>.	</a:t>
            </a:r>
            <a:endParaRPr lang="en-GB" sz="2800" dirty="0">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
        <p:nvSpPr>
          <p:cNvPr id="9" name="Rounded Rectangle 8"/>
          <p:cNvSpPr/>
          <p:nvPr/>
        </p:nvSpPr>
        <p:spPr>
          <a:xfrm>
            <a:off x="3190494" y="4789988"/>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Nitrogen</a:t>
            </a:r>
            <a:endParaRPr lang="en-GB" sz="28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B. Oxygen.</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861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8999246" cy="24231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7. </a:t>
            </a:r>
            <a:r>
              <a:rPr lang="en-US" cap="none" dirty="0" err="1">
                <a:solidFill>
                  <a:srgbClr val="FF0000"/>
                </a:solidFill>
                <a:latin typeface="Times New Roman" panose="02020603050405020304" pitchFamily="18" charset="0"/>
                <a:cs typeface="Times New Roman" panose="02020603050405020304" pitchFamily="18" charset="0"/>
              </a:rPr>
              <a:t>Đọc</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hai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đồ</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thị</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về</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mối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quan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hệ</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có</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thể</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có</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giữa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nhiệt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độ</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trung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bình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của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bầu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quyển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với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lượng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thải</a:t>
            </a:r>
            <a:r>
              <a:rPr lang="en-US" cap="none" dirty="0">
                <a:solidFill>
                  <a:srgbClr val="FF0000"/>
                </a:solidFill>
                <a:latin typeface="Times New Roman" panose="02020603050405020304" pitchFamily="18" charset="0"/>
                <a:cs typeface="Times New Roman" panose="02020603050405020304" pitchFamily="18" charset="0"/>
              </a:rPr>
              <a:t> carbon dioxide </a:t>
            </a:r>
            <a:r>
              <a:rPr lang="en-US" cap="none" dirty="0" err="1">
                <a:solidFill>
                  <a:srgbClr val="FF0000"/>
                </a:solidFill>
                <a:latin typeface="Times New Roman" panose="02020603050405020304" pitchFamily="18" charset="0"/>
                <a:cs typeface="Times New Roman" panose="02020603050405020304" pitchFamily="18" charset="0"/>
              </a:rPr>
              <a:t>trên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trái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đất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và</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biết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thành</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phần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của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là</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nguyên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nhân</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chủ</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yếu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gây</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ra</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hiệu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ứng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nhà</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kính</a:t>
            </a:r>
            <a:r>
              <a:rPr lang="en-US"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6559296" y="3216027"/>
            <a:ext cx="3573018" cy="524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Oxygen.</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6556248" y="3984482"/>
            <a:ext cx="3576066" cy="5059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Hydrogen.</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6556248" y="4748840"/>
            <a:ext cx="3576066" cy="524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Carbon dioxide.</a:t>
            </a:r>
            <a:endParaRPr lang="en-GB" sz="28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6556248" y="5528466"/>
            <a:ext cx="3576066" cy="5059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Nitrogen.</a:t>
            </a:r>
            <a:endParaRPr lang="en-GB" sz="2800" dirty="0">
              <a:latin typeface="Times New Roman" panose="02020603050405020304" pitchFamily="18" charset="0"/>
              <a:cs typeface="Times New Roman" panose="02020603050405020304" pitchFamily="18" charset="0"/>
            </a:endParaRPr>
          </a:p>
        </p:txBody>
      </p:sp>
      <p:pic>
        <p:nvPicPr>
          <p:cNvPr id="8" name="Picture 7"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9955" b="100000" l="9649" r="89912"/>
                    </a14:imgEffect>
                  </a14:imgLayer>
                </a14:imgProps>
              </a:ext>
              <a:ext uri="{28A0092B-C50C-407E-A947-70E740481C1C}">
                <a14:useLocalDpi xmlns:a14="http://schemas.microsoft.com/office/drawing/2010/main" val="0"/>
              </a:ext>
            </a:extLst>
          </a:blip>
          <a:stretch>
            <a:fillRect/>
          </a:stretch>
        </p:blipFill>
        <p:spPr>
          <a:xfrm flipH="1">
            <a:off x="9445751" y="3865250"/>
            <a:ext cx="3381902" cy="2815635"/>
          </a:xfrm>
          <a:prstGeom prst="rect">
            <a:avLst/>
          </a:prstGeom>
        </p:spPr>
      </p:pic>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457200" y="3002336"/>
            <a:ext cx="5806440" cy="3493008"/>
          </a:xfrm>
          <a:prstGeom prst="rect">
            <a:avLst/>
          </a:prstGeom>
          <a:ln>
            <a:noFill/>
          </a:ln>
          <a:effectLst>
            <a:softEdge rad="112500"/>
          </a:effectLst>
        </p:spPr>
      </p:pic>
      <p:sp>
        <p:nvSpPr>
          <p:cNvPr id="3" name="Oval 2"/>
          <p:cNvSpPr/>
          <p:nvPr/>
        </p:nvSpPr>
        <p:spPr>
          <a:xfrm>
            <a:off x="3509155" y="4233672"/>
            <a:ext cx="340469" cy="323820"/>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3511296" y="5986004"/>
            <a:ext cx="340469" cy="323820"/>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ounded Rectangle 13"/>
          <p:cNvSpPr/>
          <p:nvPr/>
        </p:nvSpPr>
        <p:spPr>
          <a:xfrm>
            <a:off x="6556248" y="4745820"/>
            <a:ext cx="3576066" cy="524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C. Carbon dioxide.</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7525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704" y="493776"/>
            <a:ext cx="7729728" cy="1623060"/>
          </a:xfrm>
          <a:ln>
            <a:solidFill>
              <a:srgbClr val="F8CFB6"/>
            </a:solidFill>
          </a:ln>
        </p:spPr>
        <p:txBody>
          <a:bodyPr>
            <a:noAutofit/>
          </a:bodyPr>
          <a:lstStyle/>
          <a:p>
            <a:pPr algn="just"/>
            <a:r>
              <a:rPr lang="en-US" cap="none" dirty="0" err="1">
                <a:solidFill>
                  <a:srgbClr val="FF0000"/>
                </a:solidFill>
                <a:latin typeface="Times New Roman" panose="02020603050405020304" pitchFamily="18" charset="0"/>
                <a:cs typeface="Times New Roman" panose="02020603050405020304" pitchFamily="18" charset="0"/>
              </a:rPr>
              <a:t>Câu</a:t>
            </a:r>
            <a:r>
              <a:rPr lang="en-US" cap="none" dirty="0">
                <a:solidFill>
                  <a:srgbClr val="FF0000"/>
                </a:solidFill>
                <a:latin typeface="Times New Roman" panose="02020603050405020304" pitchFamily="18" charset="0"/>
                <a:cs typeface="Times New Roman" panose="02020603050405020304" pitchFamily="18" charset="0"/>
              </a:rPr>
              <a:t> 8. </a:t>
            </a:r>
            <a:r>
              <a:rPr lang="en-US" cap="none" dirty="0" err="1">
                <a:solidFill>
                  <a:srgbClr val="FF0000"/>
                </a:solidFill>
                <a:latin typeface="Times New Roman" panose="02020603050405020304" pitchFamily="18" charset="0"/>
                <a:cs typeface="Times New Roman" panose="02020603050405020304" pitchFamily="18" charset="0"/>
              </a:rPr>
              <a:t>Hoạt</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động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nghiệp</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nào</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sau</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đâỵ</a:t>
            </a:r>
            <a:r>
              <a:rPr lang="en-US" cap="none" dirty="0">
                <a:solidFill>
                  <a:srgbClr val="FF0000"/>
                </a:solidFill>
                <a:latin typeface="Times New Roman" panose="02020603050405020304" pitchFamily="18" charset="0"/>
                <a:cs typeface="Times New Roman" panose="02020603050405020304" pitchFamily="18" charset="0"/>
              </a:rPr>
              <a:t> </a:t>
            </a:r>
            <a:r>
              <a:rPr lang="en-US" b="1" cap="none" dirty="0" err="1">
                <a:solidFill>
                  <a:srgbClr val="FF0000"/>
                </a:solidFill>
                <a:latin typeface="Times New Roman" panose="02020603050405020304" pitchFamily="18" charset="0"/>
                <a:cs typeface="Times New Roman" panose="02020603050405020304" pitchFamily="18" charset="0"/>
              </a:rPr>
              <a:t>không</a:t>
            </a:r>
            <a:r>
              <a:rPr lang="en-US" b="1"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làm</a:t>
            </a:r>
            <a:r>
              <a:rPr lang="en-US" cap="none" dirty="0">
                <a:solidFill>
                  <a:srgbClr val="FF0000"/>
                </a:solidFill>
                <a:latin typeface="Times New Roman" panose="02020603050405020304" pitchFamily="18" charset="0"/>
                <a:cs typeface="Times New Roman" panose="02020603050405020304" pitchFamily="18" charset="0"/>
              </a:rPr>
              <a:t> ô </a:t>
            </a:r>
            <a:r>
              <a:rPr lang="en-US" cap="none" dirty="0" err="1">
                <a:solidFill>
                  <a:srgbClr val="FF0000"/>
                </a:solidFill>
                <a:latin typeface="Times New Roman" panose="02020603050405020304" pitchFamily="18" charset="0"/>
                <a:cs typeface="Times New Roman" panose="02020603050405020304" pitchFamily="18" charset="0"/>
              </a:rPr>
              <a:t>nhiễm</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môi</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trường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không</a:t>
            </a:r>
            <a:r>
              <a:rPr lang="en-US" cap="none" dirty="0">
                <a:solidFill>
                  <a:srgbClr val="FF0000"/>
                </a:solidFill>
                <a:latin typeface="Times New Roman" panose="02020603050405020304" pitchFamily="18" charset="0"/>
                <a:cs typeface="Times New Roman" panose="02020603050405020304" pitchFamily="18" charset="0"/>
              </a:rPr>
              <a:t> </a:t>
            </a:r>
            <a:r>
              <a:rPr lang="en-US" cap="none" dirty="0" err="1">
                <a:solidFill>
                  <a:srgbClr val="FF0000"/>
                </a:solidFill>
                <a:latin typeface="Times New Roman" panose="02020603050405020304" pitchFamily="18" charset="0"/>
                <a:cs typeface="Times New Roman" panose="02020603050405020304" pitchFamily="18" charset="0"/>
              </a:rPr>
              <a:t>khí</a:t>
            </a:r>
            <a:r>
              <a:rPr lang="en-US" cap="none" dirty="0">
                <a:solidFill>
                  <a:srgbClr val="FF0000"/>
                </a:solidFill>
                <a:latin typeface="Times New Roman" panose="02020603050405020304" pitchFamily="18" charset="0"/>
                <a:cs typeface="Times New Roman" panose="02020603050405020304" pitchFamily="18" charset="0"/>
              </a:rPr>
              <a:t>?</a:t>
            </a:r>
            <a:endParaRPr lang="en-GB" cap="none"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3193542" y="2263916"/>
            <a:ext cx="5884164"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Đốt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Tưới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trồng</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190494" y="3947964"/>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Bón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trồng</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pic>
        <p:nvPicPr>
          <p:cNvPr id="11" name="Picture 10"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3830" b="99149" l="9442" r="89700"/>
                    </a14:imgEffect>
                  </a14:imgLayer>
                </a14:imgProps>
              </a:ext>
              <a:ext uri="{28A0092B-C50C-407E-A947-70E740481C1C}">
                <a14:useLocalDpi xmlns:a14="http://schemas.microsoft.com/office/drawing/2010/main" val="0"/>
              </a:ext>
            </a:extLst>
          </a:blip>
          <a:stretch>
            <a:fillRect/>
          </a:stretch>
        </p:blipFill>
        <p:spPr>
          <a:xfrm>
            <a:off x="0" y="3732384"/>
            <a:ext cx="2926080" cy="2951196"/>
          </a:xfrm>
          <a:prstGeom prst="rect">
            <a:avLst/>
          </a:prstGeom>
        </p:spPr>
      </p:pic>
      <p:sp>
        <p:nvSpPr>
          <p:cNvPr id="9" name="Rounded Rectangle 8"/>
          <p:cNvSpPr/>
          <p:nvPr/>
        </p:nvSpPr>
        <p:spPr>
          <a:xfrm>
            <a:off x="3190494" y="4789988"/>
            <a:ext cx="5887212" cy="998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Phun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trồng</a:t>
            </a:r>
            <a:r>
              <a:rPr 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2" name="Rounded Rectangle 11"/>
          <p:cNvSpPr/>
          <p:nvPr/>
        </p:nvSpPr>
        <p:spPr>
          <a:xfrm>
            <a:off x="3190494" y="3105940"/>
            <a:ext cx="5887212" cy="694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70C0"/>
                </a:solidFill>
                <a:latin typeface="Times New Roman" panose="02020603050405020304" pitchFamily="18" charset="0"/>
                <a:cs typeface="Times New Roman" panose="02020603050405020304" pitchFamily="18" charset="0"/>
              </a:rPr>
              <a:t>B. </a:t>
            </a:r>
            <a:r>
              <a:rPr lang="en-US" sz="2800" dirty="0" err="1">
                <a:solidFill>
                  <a:srgbClr val="0070C0"/>
                </a:solidFill>
                <a:latin typeface="Times New Roman" panose="02020603050405020304" pitchFamily="18" charset="0"/>
                <a:cs typeface="Times New Roman" panose="02020603050405020304" pitchFamily="18" charset="0"/>
              </a:rPr>
              <a:t>Tưới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nước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cây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trồng</a:t>
            </a:r>
            <a:r>
              <a:rPr lang="en-US" sz="2800" dirty="0">
                <a:solidFill>
                  <a:srgbClr val="0070C0"/>
                </a:solidFill>
                <a:latin typeface="Times New Roman" panose="02020603050405020304" pitchFamily="18" charset="0"/>
                <a:cs typeface="Times New Roman" panose="02020603050405020304" pitchFamily="18" charset="0"/>
              </a:rPr>
              <a:t>.</a:t>
            </a:r>
            <a:endParaRPr lang="en-GB"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11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purl.org/dc/terms/"/>
    <ds:schemaRef ds:uri="http://schemas.microsoft.com/office/2006/metadata/properties"/>
    <ds:schemaRef ds:uri="http://purl.org/dc/elements/1.1/"/>
    <ds:schemaRef ds:uri="http://schemas.microsoft.com/office/2006/documentManagement/types"/>
    <ds:schemaRef ds:uri="71af3243-3dd4-4a8d-8c0d-dd76da1f02a5"/>
    <ds:schemaRef ds:uri="http://purl.org/dc/dcmitype/"/>
    <ds:schemaRef ds:uri="http://schemas.microsoft.com/office/infopath/2007/PartnerControls"/>
    <ds:schemaRef ds:uri="http://schemas.openxmlformats.org/package/2006/metadata/core-properties"/>
    <ds:schemaRef ds:uri="16c05727-aa75-4e4a-9b5f-8a80a1165891"/>
    <ds:schemaRef ds:uri="http://www.w3.org/XML/1998/namespace"/>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TM10001115[[fn=Parcel]]</Template>
  <TotalTime>0</TotalTime>
  <Words>1344</Words>
  <Application>Microsoft Office PowerPoint</Application>
  <PresentationFormat>Widescreen</PresentationFormat>
  <Paragraphs>126</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Gill Sans MT</vt:lpstr>
      <vt:lpstr>Segoe UI</vt:lpstr>
      <vt:lpstr>Tahoma</vt:lpstr>
      <vt:lpstr>Times New Roman</vt:lpstr>
      <vt:lpstr>Parcel</vt:lpstr>
      <vt:lpstr>Ôn tập chủ đề 3+4to PowerPoint</vt:lpstr>
      <vt:lpstr>Câu 1. Để phân biệt 2 chất khí là oxygen và carbon dioxide, em nên lựa chọn cách nào dưới đây:</vt:lpstr>
      <vt:lpstr>Câu 2. Khí oxygen dùng trong đời sống được lấy từ nguồn nguyên liệu nào?</vt:lpstr>
      <vt:lpstr>Câu 3. Khi một can xăng do bất cẩn bị bốc cháy thì chọn giải pháp chữa cháy nào được cho dưới đây phù hợp nhất?</vt:lpstr>
      <vt:lpstr>Câu 4. Chất nào sau đây chiếm tỉ lệ thể tích lớn nhất trong không khí?</vt:lpstr>
      <vt:lpstr>Câu 5. Khi nào thì môi trường không khí được xem là bị ô nhiễm?</vt:lpstr>
      <vt:lpstr>Câu 6. Thành phần nào sau đây không được sinh ra từ quá trình đốt nhiên liệu hoá thạch?</vt:lpstr>
      <vt:lpstr>Câu 7. Đọc hai đồ thị về mối quan hệ có thể có giữa nhiệt độ trung bình của bầu khí quyển với lượng khí thải carbon dioxide trên trái đất và cho biết thành phần nào của không khí là nguyên nhân chủ yếu gây ra hiệu ứng nhà kính?</vt:lpstr>
      <vt:lpstr>Câu 8. Hoạt động nông nghiệp nào sau đâỵ không làm ô nhiễm môi trường không khí?</vt:lpstr>
      <vt:lpstr>Câu 9. Hoạt động của ngành kinh tế nào ít gây ô nhiễm môi trường không khí nhất? </vt:lpstr>
      <vt:lpstr>Câu 10. Phương tiện giao thông nào sau đây không gây hại cho môi trường không khí? </vt:lpstr>
      <vt:lpstr>Câu 11. Biểu hiện nào sau đây không phải là biểu hiện của sự ô nhiễm môi trường?</vt:lpstr>
      <vt:lpstr>Câu 12. Sử dụng năng lượng nào gây ô nhiễm môi trường không khí nhiều nhất?</vt:lpstr>
      <vt:lpstr>Câu 13. Trong thí nghiệm xác định thành phần phần trăm thể tích của oxygen trong không khí, thể tích nước tràn vào cốc bằng với thể tích của chất khí nào:</vt:lpstr>
      <vt:lpstr>Câu 14. Trường hợp nào sau đây cần dùng bình thở oxygen:</vt:lpstr>
      <vt:lpstr>Câu 15. Nói “Rừng là lá phổi xanh của Trái Đất” vì:</vt:lpstr>
      <vt:lpstr>Câu 16:Thế nào là vật liệu? </vt:lpstr>
      <vt:lpstr>Câu 17:Mô hình 3R có nghĩa là gì? </vt:lpstr>
      <vt:lpstr>Câu 18:Nhiên liệu nào sau đây không phải nhiên liệu hoá thạch? </vt:lpstr>
      <vt:lpstr>Câu 19: Khi dùng gỗ để sản xuất giấy thì người ta sẽ gọi gỗ là </vt:lpstr>
      <vt:lpstr> Câu 2o:Cây trồng nào sau đây không được xem là cây lương thực?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2021-10-17T02:51:31Z</dcterms:created>
  <dcterms:modified xsi:type="dcterms:W3CDTF">2021-11-01T23:08:53Z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